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3"/>
  </p:notesMasterIdLst>
  <p:handoutMasterIdLst>
    <p:handoutMasterId r:id="rId74"/>
  </p:handoutMasterIdLst>
  <p:sldIdLst>
    <p:sldId id="1581" r:id="rId2"/>
    <p:sldId id="1561" r:id="rId3"/>
    <p:sldId id="577" r:id="rId4"/>
    <p:sldId id="334" r:id="rId5"/>
    <p:sldId id="1562" r:id="rId6"/>
    <p:sldId id="1563" r:id="rId7"/>
    <p:sldId id="649" r:id="rId8"/>
    <p:sldId id="325" r:id="rId9"/>
    <p:sldId id="643" r:id="rId10"/>
    <p:sldId id="618" r:id="rId11"/>
    <p:sldId id="644" r:id="rId12"/>
    <p:sldId id="1564" r:id="rId13"/>
    <p:sldId id="645" r:id="rId14"/>
    <p:sldId id="647" r:id="rId15"/>
    <p:sldId id="610" r:id="rId16"/>
    <p:sldId id="674" r:id="rId17"/>
    <p:sldId id="675" r:id="rId18"/>
    <p:sldId id="1565" r:id="rId19"/>
    <p:sldId id="676" r:id="rId20"/>
    <p:sldId id="677" r:id="rId21"/>
    <p:sldId id="1569" r:id="rId22"/>
    <p:sldId id="606" r:id="rId23"/>
    <p:sldId id="607" r:id="rId24"/>
    <p:sldId id="608" r:id="rId25"/>
    <p:sldId id="609" r:id="rId26"/>
    <p:sldId id="667" r:id="rId27"/>
    <p:sldId id="611" r:id="rId28"/>
    <p:sldId id="339" r:id="rId29"/>
    <p:sldId id="661" r:id="rId30"/>
    <p:sldId id="1573" r:id="rId31"/>
    <p:sldId id="613" r:id="rId32"/>
    <p:sldId id="1567" r:id="rId33"/>
    <p:sldId id="620" r:id="rId34"/>
    <p:sldId id="642" r:id="rId35"/>
    <p:sldId id="1568" r:id="rId36"/>
    <p:sldId id="670" r:id="rId37"/>
    <p:sldId id="669" r:id="rId38"/>
    <p:sldId id="615" r:id="rId39"/>
    <p:sldId id="604" r:id="rId40"/>
    <p:sldId id="1582" r:id="rId41"/>
    <p:sldId id="619" r:id="rId42"/>
    <p:sldId id="261" r:id="rId43"/>
    <p:sldId id="640" r:id="rId44"/>
    <p:sldId id="641" r:id="rId45"/>
    <p:sldId id="646" r:id="rId46"/>
    <p:sldId id="616" r:id="rId47"/>
    <p:sldId id="648" r:id="rId48"/>
    <p:sldId id="660" r:id="rId49"/>
    <p:sldId id="1572" r:id="rId50"/>
    <p:sldId id="614" r:id="rId51"/>
    <p:sldId id="668" r:id="rId52"/>
    <p:sldId id="672" r:id="rId53"/>
    <p:sldId id="1574" r:id="rId54"/>
    <p:sldId id="1575" r:id="rId55"/>
    <p:sldId id="612" r:id="rId56"/>
    <p:sldId id="662" r:id="rId57"/>
    <p:sldId id="1585" r:id="rId58"/>
    <p:sldId id="1586" r:id="rId59"/>
    <p:sldId id="663" r:id="rId60"/>
    <p:sldId id="664" r:id="rId61"/>
    <p:sldId id="665" r:id="rId62"/>
    <p:sldId id="633" r:id="rId63"/>
    <p:sldId id="650" r:id="rId64"/>
    <p:sldId id="673" r:id="rId65"/>
    <p:sldId id="638" r:id="rId66"/>
    <p:sldId id="671" r:id="rId67"/>
    <p:sldId id="345" r:id="rId68"/>
    <p:sldId id="636" r:id="rId69"/>
    <p:sldId id="637" r:id="rId70"/>
    <p:sldId id="1583" r:id="rId71"/>
    <p:sldId id="1584" r:id="rId72"/>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ve salop" initials="s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FFFFCC"/>
    <a:srgbClr val="298927"/>
    <a:srgbClr val="EAEF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79" autoAdjust="0"/>
    <p:restoredTop sz="93883" autoAdjust="0"/>
  </p:normalViewPr>
  <p:slideViewPr>
    <p:cSldViewPr snapToGrid="0">
      <p:cViewPr varScale="1">
        <p:scale>
          <a:sx n="70" d="100"/>
          <a:sy n="70" d="100"/>
        </p:scale>
        <p:origin x="246" y="39"/>
      </p:cViewPr>
      <p:guideLst>
        <p:guide orient="horz" pos="2160"/>
        <p:guide pos="3840"/>
      </p:guideLst>
    </p:cSldViewPr>
  </p:slideViewPr>
  <p:outlineViewPr>
    <p:cViewPr>
      <p:scale>
        <a:sx n="33" d="100"/>
        <a:sy n="33" d="100"/>
      </p:scale>
      <p:origin x="0" y="83796"/>
    </p:cViewPr>
  </p:outlineViewPr>
  <p:notesTextViewPr>
    <p:cViewPr>
      <p:scale>
        <a:sx n="1" d="1"/>
        <a:sy n="1" d="1"/>
      </p:scale>
      <p:origin x="0" y="0"/>
    </p:cViewPr>
  </p:notesTextViewPr>
  <p:sorterViewPr>
    <p:cViewPr varScale="1">
      <p:scale>
        <a:sx n="1" d="1"/>
        <a:sy n="1" d="1"/>
      </p:scale>
      <p:origin x="0" y="-27837"/>
    </p:cViewPr>
  </p:sorterViewPr>
  <p:notesViewPr>
    <p:cSldViewPr snapToGrid="0">
      <p:cViewPr varScale="1">
        <p:scale>
          <a:sx n="51" d="100"/>
          <a:sy n="51" d="100"/>
        </p:scale>
        <p:origin x="2692" y="2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FF78BE7-3618-4C4D-A17E-C4E6ECE1CD7B}"/>
              </a:ext>
            </a:extLst>
          </p:cNvPr>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a:extLst>
              <a:ext uri="{FF2B5EF4-FFF2-40B4-BE49-F238E27FC236}">
                <a16:creationId xmlns:a16="http://schemas.microsoft.com/office/drawing/2014/main" id="{32846363-134D-438F-97D7-A9D143FAAD7B}"/>
              </a:ext>
            </a:extLst>
          </p:cNvPr>
          <p:cNvSpPr>
            <a:spLocks noGrp="1"/>
          </p:cNvSpPr>
          <p:nvPr>
            <p:ph type="dt" sz="quarter" idx="1"/>
          </p:nvPr>
        </p:nvSpPr>
        <p:spPr>
          <a:xfrm>
            <a:off x="3978132" y="0"/>
            <a:ext cx="3043343" cy="467072"/>
          </a:xfrm>
          <a:prstGeom prst="rect">
            <a:avLst/>
          </a:prstGeom>
        </p:spPr>
        <p:txBody>
          <a:bodyPr vert="horz" lIns="93324" tIns="46662" rIns="93324" bIns="46662" rtlCol="0"/>
          <a:lstStyle>
            <a:lvl1pPr algn="r">
              <a:defRPr sz="1200"/>
            </a:lvl1pPr>
          </a:lstStyle>
          <a:p>
            <a:fld id="{F88EDD52-84CA-428B-8308-9E2CF192C2BE}" type="datetimeFigureOut">
              <a:rPr lang="en-US" smtClean="0"/>
              <a:t>4/30/2023</a:t>
            </a:fld>
            <a:endParaRPr lang="en-US"/>
          </a:p>
        </p:txBody>
      </p:sp>
      <p:sp>
        <p:nvSpPr>
          <p:cNvPr id="4" name="Footer Placeholder 3">
            <a:extLst>
              <a:ext uri="{FF2B5EF4-FFF2-40B4-BE49-F238E27FC236}">
                <a16:creationId xmlns:a16="http://schemas.microsoft.com/office/drawing/2014/main" id="{A2EF846F-0E2F-4AEE-A8CC-90958D9DED98}"/>
              </a:ext>
            </a:extLst>
          </p:cNvPr>
          <p:cNvSpPr>
            <a:spLocks noGrp="1"/>
          </p:cNvSpPr>
          <p:nvPr>
            <p:ph type="ftr" sz="quarter" idx="2"/>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F6885BBA-7F4C-4DD7-A639-CF2965A760C1}"/>
              </a:ext>
            </a:extLst>
          </p:cNvPr>
          <p:cNvSpPr>
            <a:spLocks noGrp="1"/>
          </p:cNvSpPr>
          <p:nvPr>
            <p:ph type="sldNum" sz="quarter" idx="3"/>
          </p:nvPr>
        </p:nvSpPr>
        <p:spPr>
          <a:xfrm>
            <a:off x="3978132" y="8842030"/>
            <a:ext cx="3043343" cy="467071"/>
          </a:xfrm>
          <a:prstGeom prst="rect">
            <a:avLst/>
          </a:prstGeom>
        </p:spPr>
        <p:txBody>
          <a:bodyPr vert="horz" lIns="93324" tIns="46662" rIns="93324" bIns="46662" rtlCol="0" anchor="b"/>
          <a:lstStyle>
            <a:lvl1pPr algn="r">
              <a:defRPr sz="1200"/>
            </a:lvl1pPr>
          </a:lstStyle>
          <a:p>
            <a:fld id="{631DE1D6-E273-4A53-B434-B4B0C2D0BA0E}" type="slidenum">
              <a:rPr lang="en-US" smtClean="0"/>
              <a:t>‹#›</a:t>
            </a:fld>
            <a:endParaRPr lang="en-US"/>
          </a:p>
        </p:txBody>
      </p:sp>
    </p:spTree>
    <p:extLst>
      <p:ext uri="{BB962C8B-B14F-4D97-AF65-F5344CB8AC3E}">
        <p14:creationId xmlns:p14="http://schemas.microsoft.com/office/powerpoint/2010/main" val="2950244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0BD3684C-C0B3-4D7D-8322-755881833EB1}" type="datetimeFigureOut">
              <a:rPr lang="en-US" smtClean="0"/>
              <a:t>4/30/2023</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8EFC5997-3504-4B37-A938-6FA4C3B2C1A8}" type="slidenum">
              <a:rPr lang="en-US" smtClean="0"/>
              <a:t>‹#›</a:t>
            </a:fld>
            <a:endParaRPr lang="en-US"/>
          </a:p>
        </p:txBody>
      </p:sp>
    </p:spTree>
    <p:extLst>
      <p:ext uri="{BB962C8B-B14F-4D97-AF65-F5344CB8AC3E}">
        <p14:creationId xmlns:p14="http://schemas.microsoft.com/office/powerpoint/2010/main" val="2723861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FC5997-3504-4B37-A938-6FA4C3B2C1A8}" type="slidenum">
              <a:rPr lang="en-US" smtClean="0"/>
              <a:t>1</a:t>
            </a:fld>
            <a:endParaRPr lang="en-US"/>
          </a:p>
        </p:txBody>
      </p:sp>
    </p:spTree>
    <p:extLst>
      <p:ext uri="{BB962C8B-B14F-4D97-AF65-F5344CB8AC3E}">
        <p14:creationId xmlns:p14="http://schemas.microsoft.com/office/powerpoint/2010/main" val="1654948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endParaRPr lang="en-US"/>
          </a:p>
        </p:txBody>
      </p:sp>
      <p:sp>
        <p:nvSpPr>
          <p:cNvPr id="84996" name="Slide Number Placeholder 3"/>
          <p:cNvSpPr>
            <a:spLocks noGrp="1"/>
          </p:cNvSpPr>
          <p:nvPr>
            <p:ph type="sldNum" sz="quarter" idx="5"/>
          </p:nvPr>
        </p:nvSpPr>
        <p:spPr>
          <a:noFill/>
        </p:spPr>
        <p:txBody>
          <a:bodyPr/>
          <a:lstStyle/>
          <a:p>
            <a:fld id="{B7B54D6D-25F4-466E-BA13-C8AC05BB0169}" type="slidenum">
              <a:rPr lang="en-US" smtClean="0"/>
              <a:pPr/>
              <a:t>8</a:t>
            </a:fld>
            <a:endParaRPr lang="en-US"/>
          </a:p>
        </p:txBody>
      </p:sp>
    </p:spTree>
    <p:extLst>
      <p:ext uri="{BB962C8B-B14F-4D97-AF65-F5344CB8AC3E}">
        <p14:creationId xmlns:p14="http://schemas.microsoft.com/office/powerpoint/2010/main" val="3812274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FC5997-3504-4B37-A938-6FA4C3B2C1A8}" type="slidenum">
              <a:rPr lang="en-US" smtClean="0"/>
              <a:t>35</a:t>
            </a:fld>
            <a:endParaRPr lang="en-US"/>
          </a:p>
        </p:txBody>
      </p:sp>
    </p:spTree>
    <p:extLst>
      <p:ext uri="{BB962C8B-B14F-4D97-AF65-F5344CB8AC3E}">
        <p14:creationId xmlns:p14="http://schemas.microsoft.com/office/powerpoint/2010/main" val="3130722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36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Content Placeholder 7">
            <a:extLst>
              <a:ext uri="{FF2B5EF4-FFF2-40B4-BE49-F238E27FC236}">
                <a16:creationId xmlns:a16="http://schemas.microsoft.com/office/drawing/2014/main" id="{C7DFAD23-52B0-4C6E-AEFD-3B5F60C8DE71}"/>
              </a:ext>
            </a:extLst>
          </p:cNvPr>
          <p:cNvSpPr>
            <a:spLocks noGrp="1"/>
          </p:cNvSpPr>
          <p:nvPr>
            <p:ph sz="quarter" idx="13"/>
          </p:nvPr>
        </p:nvSpPr>
        <p:spPr>
          <a:xfrm>
            <a:off x="3487738" y="2300288"/>
            <a:ext cx="46037" cy="46037"/>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31113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74B43A2-C815-4F43-8D71-8C799DD45F13}"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718009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F00DF2-FB31-4E52-AB61-832C24B285EA}"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4263188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8849CC1-12DA-400F-A8DC-45630E9B93DC}"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224362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6FB9B6-EEE8-479E-A5E6-85B665F6F05C}"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470457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62FBCFB-1B1F-4BE1-8ACF-CF4A324E105E}"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331716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BEF9D3B-B8E5-4C4F-98E2-1606DF2263F9}" type="datetime1">
              <a:rPr lang="en-US" smtClean="0"/>
              <a:t>4/30/2023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214038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F7D9058-D2ED-4594-B772-AF98AB067BE6}" type="datetime1">
              <a:rPr lang="en-US" smtClean="0"/>
              <a:t>4/30/2023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3115644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F7C548-91CC-4FE7-9B72-C6855C990E53}" type="datetime1">
              <a:rPr lang="en-US" smtClean="0"/>
              <a:t>4/30/2023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408782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EC14CDB-9A27-41D2-A078-540B5F345D07}"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983500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61E8F83-F9F1-4D09-ABCC-9E0220556FC0}"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397391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98A7CE-A5CA-406C-9F0A-79A9EE747ED7}" type="datetime1">
              <a:rPr lang="en-US" smtClean="0"/>
              <a:t>4/30/2023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FA0A93-60EE-4E9D-852F-604094E61050}" type="slidenum">
              <a:rPr lang="en-US" smtClean="0"/>
              <a:t>‹#›</a:t>
            </a:fld>
            <a:endParaRPr lang="en-US"/>
          </a:p>
        </p:txBody>
      </p:sp>
    </p:spTree>
    <p:extLst>
      <p:ext uri="{BB962C8B-B14F-4D97-AF65-F5344CB8AC3E}">
        <p14:creationId xmlns:p14="http://schemas.microsoft.com/office/powerpoint/2010/main" val="34445251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hyperlink" Target="https://techcrunch.com/2021/10/28/fundamentally-altering-antitrust-laws-will-harm-us-startups-and-slow-the-economy/"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9073D-3D11-46AB-A613-F8BA40F9B995}"/>
              </a:ext>
            </a:extLst>
          </p:cNvPr>
          <p:cNvSpPr>
            <a:spLocks noGrp="1"/>
          </p:cNvSpPr>
          <p:nvPr>
            <p:ph type="ctrTitle"/>
          </p:nvPr>
        </p:nvSpPr>
        <p:spPr>
          <a:xfrm>
            <a:off x="754758" y="3746595"/>
            <a:ext cx="10105534" cy="2481420"/>
          </a:xfrm>
        </p:spPr>
        <p:txBody>
          <a:bodyPr>
            <a:noAutofit/>
          </a:bodyPr>
          <a:lstStyle/>
          <a:p>
            <a:br>
              <a:rPr lang="en-US" sz="3200" dirty="0"/>
            </a:br>
            <a:br>
              <a:rPr lang="en-US" sz="3200" dirty="0"/>
            </a:br>
            <a:br>
              <a:rPr lang="en-US" sz="3200" dirty="0"/>
            </a:br>
            <a:br>
              <a:rPr lang="en-US" sz="3200" dirty="0"/>
            </a:br>
            <a:r>
              <a:rPr lang="en-US" sz="3200" dirty="0"/>
              <a:t>Topic 14 </a:t>
            </a:r>
            <a:br>
              <a:rPr lang="en-US" sz="3200" dirty="0"/>
            </a:br>
            <a:br>
              <a:rPr lang="en-US" sz="3200" dirty="0"/>
            </a:br>
            <a:r>
              <a:rPr lang="en-US" sz="3200" dirty="0"/>
              <a:t>Issue #1: Supply Side Analysis: Repositioning &amp; Entry </a:t>
            </a:r>
            <a:r>
              <a:rPr lang="en-US" sz="2800" dirty="0"/>
              <a:t>(HMGs § 9) </a:t>
            </a:r>
            <a:br>
              <a:rPr lang="en-US" sz="3200" dirty="0"/>
            </a:br>
            <a:br>
              <a:rPr lang="en-US" sz="3200" dirty="0"/>
            </a:br>
            <a:r>
              <a:rPr lang="en-US" sz="3200" dirty="0"/>
              <a:t>Issue #2: Potential Entry Mergers</a:t>
            </a:r>
            <a:br>
              <a:rPr lang="en-US" sz="3200" dirty="0"/>
            </a:br>
            <a:br>
              <a:rPr lang="en-US" sz="3200" dirty="0"/>
            </a:br>
            <a:r>
              <a:rPr lang="en-US" sz="3200" dirty="0"/>
              <a:t> </a:t>
            </a:r>
            <a:br>
              <a:rPr lang="en-US" sz="3200" dirty="0"/>
            </a:br>
            <a:br>
              <a:rPr lang="en-US" sz="3200" dirty="0"/>
            </a:br>
            <a:r>
              <a:rPr lang="en-US" sz="3200" dirty="0"/>
              <a:t>Professor Steven Salop</a:t>
            </a:r>
            <a:br>
              <a:rPr lang="en-US" sz="3200" dirty="0"/>
            </a:br>
            <a:r>
              <a:rPr lang="en-US" sz="3200" dirty="0"/>
              <a:t>Antitrust Econ &amp; Law</a:t>
            </a:r>
            <a:br>
              <a:rPr lang="en-US" sz="3200" dirty="0"/>
            </a:br>
            <a:r>
              <a:rPr lang="en-US" sz="3200" dirty="0"/>
              <a:t>Fall 2021</a:t>
            </a:r>
            <a:br>
              <a:rPr lang="en-US" sz="3200" dirty="0"/>
            </a:br>
            <a:endParaRPr lang="en-US" sz="1800" i="1" dirty="0">
              <a:solidFill>
                <a:srgbClr val="C00000"/>
              </a:solidFill>
            </a:endParaRPr>
          </a:p>
        </p:txBody>
      </p:sp>
      <p:sp>
        <p:nvSpPr>
          <p:cNvPr id="3" name="Subtitle 2">
            <a:extLst>
              <a:ext uri="{FF2B5EF4-FFF2-40B4-BE49-F238E27FC236}">
                <a16:creationId xmlns:a16="http://schemas.microsoft.com/office/drawing/2014/main" id="{3C8174BC-9DF0-4CF0-BFE8-1E5AF7F9D82D}"/>
              </a:ext>
            </a:extLst>
          </p:cNvPr>
          <p:cNvSpPr>
            <a:spLocks noGrp="1"/>
          </p:cNvSpPr>
          <p:nvPr>
            <p:ph type="subTitle" idx="1"/>
          </p:nvPr>
        </p:nvSpPr>
        <p:spPr>
          <a:xfrm>
            <a:off x="1410878" y="4686300"/>
            <a:ext cx="9144000" cy="2070362"/>
          </a:xfrm>
        </p:spPr>
        <p:txBody>
          <a:bodyPr/>
          <a:lstStyle/>
          <a:p>
            <a:r>
              <a:rPr lang="en-US" dirty="0"/>
              <a:t>  </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3969930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F35A9-4AC1-42AC-A209-9377EBB52DB0}"/>
              </a:ext>
            </a:extLst>
          </p:cNvPr>
          <p:cNvSpPr>
            <a:spLocks noGrp="1"/>
          </p:cNvSpPr>
          <p:nvPr>
            <p:ph type="title"/>
          </p:nvPr>
        </p:nvSpPr>
        <p:spPr/>
        <p:txBody>
          <a:bodyPr>
            <a:normAutofit/>
          </a:bodyPr>
          <a:lstStyle/>
          <a:p>
            <a:r>
              <a:rPr lang="en-US" dirty="0"/>
              <a:t>Judge Winter’s Factual Analysis: </a:t>
            </a:r>
            <a:br>
              <a:rPr lang="en-US" dirty="0"/>
            </a:br>
            <a:r>
              <a:rPr lang="en-US" dirty="0"/>
              <a:t>Easy Entry Would Prevent Price Increases </a:t>
            </a:r>
            <a:r>
              <a:rPr lang="en-US" sz="2400" i="1" dirty="0">
                <a:solidFill>
                  <a:srgbClr val="00B0F0"/>
                </a:solidFill>
              </a:rPr>
              <a:t>(pp. 850-51)</a:t>
            </a:r>
            <a:endParaRPr lang="en-US" i="1" dirty="0">
              <a:solidFill>
                <a:srgbClr val="00B0F0"/>
              </a:solidFill>
            </a:endParaRPr>
          </a:p>
        </p:txBody>
      </p:sp>
      <p:sp>
        <p:nvSpPr>
          <p:cNvPr id="3" name="Content Placeholder 2">
            <a:extLst>
              <a:ext uri="{FF2B5EF4-FFF2-40B4-BE49-F238E27FC236}">
                <a16:creationId xmlns:a16="http://schemas.microsoft.com/office/drawing/2014/main" id="{AE6DC172-1B8B-40A3-87E9-723C2B91E8C4}"/>
              </a:ext>
            </a:extLst>
          </p:cNvPr>
          <p:cNvSpPr>
            <a:spLocks noGrp="1"/>
          </p:cNvSpPr>
          <p:nvPr>
            <p:ph idx="1"/>
          </p:nvPr>
        </p:nvSpPr>
        <p:spPr>
          <a:xfrm>
            <a:off x="838200" y="1825623"/>
            <a:ext cx="7372350" cy="4820273"/>
          </a:xfrm>
        </p:spPr>
        <p:txBody>
          <a:bodyPr>
            <a:normAutofit/>
          </a:bodyPr>
          <a:lstStyle/>
          <a:p>
            <a:pPr>
              <a:lnSpc>
                <a:spcPct val="110000"/>
              </a:lnSpc>
            </a:pPr>
            <a:r>
              <a:rPr lang="en-US" dirty="0"/>
              <a:t>Small scale entry is easy </a:t>
            </a:r>
            <a:r>
              <a:rPr lang="en-US" sz="2000" i="1" dirty="0">
                <a:solidFill>
                  <a:srgbClr val="00B0F0"/>
                </a:solidFill>
              </a:rPr>
              <a:t>(p.850)</a:t>
            </a:r>
            <a:endParaRPr lang="en-US" i="1" dirty="0">
              <a:solidFill>
                <a:srgbClr val="00B0F0"/>
              </a:solidFill>
            </a:endParaRPr>
          </a:p>
          <a:p>
            <a:pPr lvl="1">
              <a:lnSpc>
                <a:spcPct val="110000"/>
              </a:lnSpc>
            </a:pPr>
            <a:r>
              <a:rPr lang="en-US" dirty="0"/>
              <a:t>Individuals operating out of homes can compete </a:t>
            </a:r>
          </a:p>
          <a:p>
            <a:pPr>
              <a:lnSpc>
                <a:spcPct val="110000"/>
              </a:lnSpc>
            </a:pPr>
            <a:r>
              <a:rPr lang="en-US" dirty="0"/>
              <a:t>Large scale entry also is easy </a:t>
            </a:r>
            <a:r>
              <a:rPr lang="en-US" sz="2000" i="1" dirty="0">
                <a:solidFill>
                  <a:srgbClr val="00B0F0"/>
                </a:solidFill>
              </a:rPr>
              <a:t>(p.851)</a:t>
            </a:r>
            <a:endParaRPr lang="en-US" dirty="0"/>
          </a:p>
          <a:p>
            <a:pPr lvl="1">
              <a:lnSpc>
                <a:spcPct val="110000"/>
              </a:lnSpc>
            </a:pPr>
            <a:r>
              <a:rPr lang="en-US" dirty="0"/>
              <a:t>Entry would be low risk</a:t>
            </a:r>
          </a:p>
          <a:p>
            <a:pPr lvl="1">
              <a:lnSpc>
                <a:spcPct val="110000"/>
              </a:lnSpc>
            </a:pPr>
            <a:r>
              <a:rPr lang="en-US" dirty="0"/>
              <a:t>Daily travel costs can be saved by renting garage</a:t>
            </a:r>
          </a:p>
          <a:p>
            <a:pPr lvl="1">
              <a:lnSpc>
                <a:spcPct val="110000"/>
              </a:lnSpc>
            </a:pPr>
            <a:r>
              <a:rPr lang="en-US" dirty="0"/>
              <a:t>Can bid for contracts before acquiring garage facilities</a:t>
            </a:r>
          </a:p>
        </p:txBody>
      </p:sp>
      <p:sp>
        <p:nvSpPr>
          <p:cNvPr id="4" name="Slide Number Placeholder 3">
            <a:extLst>
              <a:ext uri="{FF2B5EF4-FFF2-40B4-BE49-F238E27FC236}">
                <a16:creationId xmlns:a16="http://schemas.microsoft.com/office/drawing/2014/main" id="{DA2AEBC4-EDDA-4294-9FA1-8BECDCA69366}"/>
              </a:ext>
            </a:extLst>
          </p:cNvPr>
          <p:cNvSpPr>
            <a:spLocks noGrp="1"/>
          </p:cNvSpPr>
          <p:nvPr>
            <p:ph type="sldNum" sz="quarter" idx="12"/>
          </p:nvPr>
        </p:nvSpPr>
        <p:spPr/>
        <p:txBody>
          <a:bodyPr/>
          <a:lstStyle/>
          <a:p>
            <a:fld id="{A3FA0A93-60EE-4E9D-852F-604094E61050}" type="slidenum">
              <a:rPr lang="en-US" smtClean="0"/>
              <a:t>10</a:t>
            </a:fld>
            <a:endParaRPr lang="en-US"/>
          </a:p>
        </p:txBody>
      </p:sp>
      <p:sp>
        <p:nvSpPr>
          <p:cNvPr id="5" name="TextBox 4">
            <a:extLst>
              <a:ext uri="{FF2B5EF4-FFF2-40B4-BE49-F238E27FC236}">
                <a16:creationId xmlns:a16="http://schemas.microsoft.com/office/drawing/2014/main" id="{E3411D88-D203-428D-A4F4-165E872F9427}"/>
              </a:ext>
            </a:extLst>
          </p:cNvPr>
          <p:cNvSpPr txBox="1"/>
          <p:nvPr/>
        </p:nvSpPr>
        <p:spPr>
          <a:xfrm>
            <a:off x="8099425" y="3075057"/>
            <a:ext cx="1816100" cy="707886"/>
          </a:xfrm>
          <a:prstGeom prst="rect">
            <a:avLst/>
          </a:prstGeom>
          <a:noFill/>
          <a:ln w="57150">
            <a:solidFill>
              <a:srgbClr val="0070C0"/>
            </a:solidFill>
          </a:ln>
        </p:spPr>
        <p:txBody>
          <a:bodyPr wrap="square" rtlCol="0">
            <a:spAutoFit/>
          </a:bodyPr>
          <a:lstStyle/>
          <a:p>
            <a:pPr algn="ctr"/>
            <a:r>
              <a:rPr lang="en-US" sz="2000" b="1" dirty="0">
                <a:solidFill>
                  <a:srgbClr val="0070C0"/>
                </a:solidFill>
              </a:rPr>
              <a:t>See language on next slide</a:t>
            </a:r>
          </a:p>
        </p:txBody>
      </p:sp>
      <p:cxnSp>
        <p:nvCxnSpPr>
          <p:cNvPr id="6" name="Straight Arrow Connector 5">
            <a:extLst>
              <a:ext uri="{FF2B5EF4-FFF2-40B4-BE49-F238E27FC236}">
                <a16:creationId xmlns:a16="http://schemas.microsoft.com/office/drawing/2014/main" id="{21EEA2E1-74C5-48FF-A562-2A285C28455B}"/>
              </a:ext>
            </a:extLst>
          </p:cNvPr>
          <p:cNvCxnSpPr>
            <a:cxnSpLocks/>
          </p:cNvCxnSpPr>
          <p:nvPr/>
        </p:nvCxnSpPr>
        <p:spPr>
          <a:xfrm flipH="1" flipV="1">
            <a:off x="6696075" y="3219450"/>
            <a:ext cx="1190625" cy="276226"/>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1792E5A-36A0-4791-9178-DBCCBA64E392}"/>
              </a:ext>
            </a:extLst>
          </p:cNvPr>
          <p:cNvSpPr txBox="1"/>
          <p:nvPr/>
        </p:nvSpPr>
        <p:spPr>
          <a:xfrm>
            <a:off x="9007475" y="4659480"/>
            <a:ext cx="1816100" cy="1015663"/>
          </a:xfrm>
          <a:prstGeom prst="rect">
            <a:avLst/>
          </a:prstGeom>
          <a:noFill/>
          <a:ln w="57150">
            <a:solidFill>
              <a:srgbClr val="0070C0"/>
            </a:solidFill>
          </a:ln>
        </p:spPr>
        <p:txBody>
          <a:bodyPr wrap="square" rtlCol="0">
            <a:spAutoFit/>
          </a:bodyPr>
          <a:lstStyle/>
          <a:p>
            <a:pPr algn="ctr"/>
            <a:r>
              <a:rPr lang="en-US" sz="2000" b="1" dirty="0">
                <a:solidFill>
                  <a:srgbClr val="0070C0"/>
                </a:solidFill>
              </a:rPr>
              <a:t>These are ways to reduce sunk costs</a:t>
            </a:r>
          </a:p>
        </p:txBody>
      </p:sp>
      <p:cxnSp>
        <p:nvCxnSpPr>
          <p:cNvPr id="8" name="Straight Arrow Connector 7">
            <a:extLst>
              <a:ext uri="{FF2B5EF4-FFF2-40B4-BE49-F238E27FC236}">
                <a16:creationId xmlns:a16="http://schemas.microsoft.com/office/drawing/2014/main" id="{B0CA6951-FFC3-49BC-BE28-48309B1943ED}"/>
              </a:ext>
            </a:extLst>
          </p:cNvPr>
          <p:cNvCxnSpPr>
            <a:cxnSpLocks/>
          </p:cNvCxnSpPr>
          <p:nvPr/>
        </p:nvCxnSpPr>
        <p:spPr>
          <a:xfrm flipH="1" flipV="1">
            <a:off x="7291387" y="4793420"/>
            <a:ext cx="1190625" cy="276226"/>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0C56DA03-05FA-4732-8475-961291845FF2}"/>
              </a:ext>
            </a:extLst>
          </p:cNvPr>
          <p:cNvCxnSpPr>
            <a:cxnSpLocks/>
          </p:cNvCxnSpPr>
          <p:nvPr/>
        </p:nvCxnSpPr>
        <p:spPr>
          <a:xfrm flipH="1" flipV="1">
            <a:off x="7419975" y="4424768"/>
            <a:ext cx="1190625" cy="276226"/>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9EB0904-73F0-4D33-85D8-E99AEA66DB7E}"/>
              </a:ext>
            </a:extLst>
          </p:cNvPr>
          <p:cNvSpPr txBox="1"/>
          <p:nvPr/>
        </p:nvSpPr>
        <p:spPr>
          <a:xfrm>
            <a:off x="5751513" y="5349939"/>
            <a:ext cx="2857500" cy="1015663"/>
          </a:xfrm>
          <a:prstGeom prst="rect">
            <a:avLst/>
          </a:prstGeom>
          <a:solidFill>
            <a:srgbClr val="FFFF00"/>
          </a:solidFill>
          <a:ln w="57150">
            <a:solidFill>
              <a:srgbClr val="0070C0"/>
            </a:solidFill>
          </a:ln>
        </p:spPr>
        <p:txBody>
          <a:bodyPr wrap="square" rtlCol="0">
            <a:spAutoFit/>
          </a:bodyPr>
          <a:lstStyle/>
          <a:p>
            <a:pPr algn="ctr"/>
            <a:r>
              <a:rPr lang="en-US" sz="2000" b="1" dirty="0">
                <a:solidFill>
                  <a:srgbClr val="0070C0"/>
                </a:solidFill>
              </a:rPr>
              <a:t>Sunk costs are costs that are irrecoverable costs if exit occurs</a:t>
            </a:r>
          </a:p>
        </p:txBody>
      </p:sp>
    </p:spTree>
    <p:extLst>
      <p:ext uri="{BB962C8B-B14F-4D97-AF65-F5344CB8AC3E}">
        <p14:creationId xmlns:p14="http://schemas.microsoft.com/office/powerpoint/2010/main" val="12072611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E4636-3B4B-4A01-9F6F-3B8782D91A56}"/>
              </a:ext>
            </a:extLst>
          </p:cNvPr>
          <p:cNvSpPr>
            <a:spLocks noGrp="1"/>
          </p:cNvSpPr>
          <p:nvPr>
            <p:ph type="title"/>
          </p:nvPr>
        </p:nvSpPr>
        <p:spPr/>
        <p:txBody>
          <a:bodyPr/>
          <a:lstStyle/>
          <a:p>
            <a:r>
              <a:rPr lang="en-US" dirty="0"/>
              <a:t>Judge Winter Appreciates Sunk Costs: </a:t>
            </a:r>
            <a:br>
              <a:rPr lang="en-US" dirty="0"/>
            </a:br>
            <a:r>
              <a:rPr lang="en-US" dirty="0"/>
              <a:t>Trying to Gain Customers Before Sinking Costs </a:t>
            </a:r>
            <a:r>
              <a:rPr lang="en-US" sz="2000" i="1" dirty="0">
                <a:solidFill>
                  <a:srgbClr val="00B0F0"/>
                </a:solidFill>
              </a:rPr>
              <a:t>(p.851)</a:t>
            </a:r>
            <a:endParaRPr lang="en-US" i="1" dirty="0">
              <a:solidFill>
                <a:srgbClr val="00B0F0"/>
              </a:solidFill>
            </a:endParaRPr>
          </a:p>
        </p:txBody>
      </p:sp>
      <p:sp>
        <p:nvSpPr>
          <p:cNvPr id="3" name="Content Placeholder 2">
            <a:extLst>
              <a:ext uri="{FF2B5EF4-FFF2-40B4-BE49-F238E27FC236}">
                <a16:creationId xmlns:a16="http://schemas.microsoft.com/office/drawing/2014/main" id="{3D25F5FA-4BCE-4DB8-918E-14744C4BAB5D}"/>
              </a:ext>
            </a:extLst>
          </p:cNvPr>
          <p:cNvSpPr>
            <a:spLocks noGrp="1"/>
          </p:cNvSpPr>
          <p:nvPr>
            <p:ph idx="1"/>
          </p:nvPr>
        </p:nvSpPr>
        <p:spPr>
          <a:xfrm>
            <a:off x="838200" y="1825625"/>
            <a:ext cx="8183880" cy="4667250"/>
          </a:xfrm>
        </p:spPr>
        <p:txBody>
          <a:bodyPr>
            <a:normAutofit/>
          </a:bodyPr>
          <a:lstStyle/>
          <a:p>
            <a:pPr marL="0" indent="0">
              <a:buNone/>
            </a:pPr>
            <a:r>
              <a:rPr lang="en-US" sz="2000" dirty="0"/>
              <a:t>“In any event, entry by larger companies is also relatively easy. At existing prices most Fort Worth and Dallas haulers operate within their own cities, but </a:t>
            </a:r>
            <a:r>
              <a:rPr lang="en-US" sz="2000" dirty="0">
                <a:solidFill>
                  <a:srgbClr val="0070C0"/>
                </a:solidFill>
              </a:rPr>
              <a:t>it is clear from the record that Fort Worth haulers could easily establish themselves in Dallas if the price of trash collection rose above the competitive level.” </a:t>
            </a:r>
          </a:p>
          <a:p>
            <a:pPr marL="0" indent="0">
              <a:buNone/>
            </a:pPr>
            <a:r>
              <a:rPr lang="en-US" sz="2000" dirty="0"/>
              <a:t>“Although it may be true that daily travel from Fort Worth to Dallas and back is costly,</a:t>
            </a:r>
            <a:r>
              <a:rPr lang="en-US" sz="2000" dirty="0">
                <a:solidFill>
                  <a:srgbClr val="C00000"/>
                </a:solidFill>
              </a:rPr>
              <a:t> there is no barrier to Fort Worth haulers’ acquiring garage facilities in Dallas permitting them to station some of their trucks there permanently or for portions of each week.” </a:t>
            </a:r>
          </a:p>
          <a:p>
            <a:pPr marL="0" indent="0">
              <a:buNone/>
            </a:pPr>
            <a:r>
              <a:rPr lang="en-US" sz="2000" dirty="0">
                <a:solidFill>
                  <a:srgbClr val="C00000"/>
                </a:solidFill>
              </a:rPr>
              <a:t>“The risks of such a strategy are low since substantial business can be assured through bidding on contracts even before such garage facilities are acquired, as one Fort Worth firm demonstrated by winning such a contract and then opening a facility in a Dallas suburb.” </a:t>
            </a:r>
          </a:p>
        </p:txBody>
      </p:sp>
      <p:sp>
        <p:nvSpPr>
          <p:cNvPr id="4" name="Slide Number Placeholder 3">
            <a:extLst>
              <a:ext uri="{FF2B5EF4-FFF2-40B4-BE49-F238E27FC236}">
                <a16:creationId xmlns:a16="http://schemas.microsoft.com/office/drawing/2014/main" id="{CE8AD1B9-F219-4124-8A94-F41ECEF36304}"/>
              </a:ext>
            </a:extLst>
          </p:cNvPr>
          <p:cNvSpPr>
            <a:spLocks noGrp="1"/>
          </p:cNvSpPr>
          <p:nvPr>
            <p:ph type="sldNum" sz="quarter" idx="12"/>
          </p:nvPr>
        </p:nvSpPr>
        <p:spPr/>
        <p:txBody>
          <a:bodyPr/>
          <a:lstStyle/>
          <a:p>
            <a:fld id="{A3FA0A93-60EE-4E9D-852F-604094E61050}" type="slidenum">
              <a:rPr lang="en-US" smtClean="0"/>
              <a:t>11</a:t>
            </a:fld>
            <a:endParaRPr lang="en-US"/>
          </a:p>
        </p:txBody>
      </p:sp>
      <p:sp>
        <p:nvSpPr>
          <p:cNvPr id="5" name="TextBox 4">
            <a:extLst>
              <a:ext uri="{FF2B5EF4-FFF2-40B4-BE49-F238E27FC236}">
                <a16:creationId xmlns:a16="http://schemas.microsoft.com/office/drawing/2014/main" id="{A81A6A60-7DCD-4D51-AD65-B9ED8E2EA094}"/>
              </a:ext>
            </a:extLst>
          </p:cNvPr>
          <p:cNvSpPr txBox="1"/>
          <p:nvPr/>
        </p:nvSpPr>
        <p:spPr>
          <a:xfrm>
            <a:off x="9479280" y="3974644"/>
            <a:ext cx="2519680" cy="2554545"/>
          </a:xfrm>
          <a:prstGeom prst="rect">
            <a:avLst/>
          </a:prstGeom>
          <a:noFill/>
          <a:ln w="57150">
            <a:solidFill>
              <a:srgbClr val="0070C0"/>
            </a:solidFill>
          </a:ln>
        </p:spPr>
        <p:txBody>
          <a:bodyPr wrap="square" rtlCol="0">
            <a:spAutoFit/>
          </a:bodyPr>
          <a:lstStyle/>
          <a:p>
            <a:r>
              <a:rPr lang="en-US" sz="2000" b="1" dirty="0">
                <a:solidFill>
                  <a:srgbClr val="0070C0"/>
                </a:solidFill>
              </a:rPr>
              <a:t>This can be a great strategy.  But will the customers be willing to contract in advance?  And will it be a much more costly way to do enter?</a:t>
            </a:r>
          </a:p>
        </p:txBody>
      </p:sp>
      <p:cxnSp>
        <p:nvCxnSpPr>
          <p:cNvPr id="6" name="Straight Arrow Connector 5">
            <a:extLst>
              <a:ext uri="{FF2B5EF4-FFF2-40B4-BE49-F238E27FC236}">
                <a16:creationId xmlns:a16="http://schemas.microsoft.com/office/drawing/2014/main" id="{CF88FF3B-8404-4737-BC48-BB75935E7AC5}"/>
              </a:ext>
            </a:extLst>
          </p:cNvPr>
          <p:cNvCxnSpPr>
            <a:cxnSpLocks/>
          </p:cNvCxnSpPr>
          <p:nvPr/>
        </p:nvCxnSpPr>
        <p:spPr>
          <a:xfrm flipH="1" flipV="1">
            <a:off x="8610600" y="5250536"/>
            <a:ext cx="736600" cy="163711"/>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7189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57434-EAA9-4D27-B19D-DC2DE2D3BD45}"/>
              </a:ext>
            </a:extLst>
          </p:cNvPr>
          <p:cNvSpPr>
            <a:spLocks noGrp="1"/>
          </p:cNvSpPr>
          <p:nvPr>
            <p:ph type="title"/>
          </p:nvPr>
        </p:nvSpPr>
        <p:spPr>
          <a:xfrm>
            <a:off x="838200" y="136525"/>
            <a:ext cx="10515600" cy="1325563"/>
          </a:xfrm>
        </p:spPr>
        <p:txBody>
          <a:bodyPr/>
          <a:lstStyle/>
          <a:p>
            <a:r>
              <a:rPr lang="en-US" dirty="0"/>
              <a:t>But Judge Winter Also Made Some “Iffy” Argument</a:t>
            </a:r>
          </a:p>
        </p:txBody>
      </p:sp>
      <p:sp>
        <p:nvSpPr>
          <p:cNvPr id="3" name="Content Placeholder 2">
            <a:extLst>
              <a:ext uri="{FF2B5EF4-FFF2-40B4-BE49-F238E27FC236}">
                <a16:creationId xmlns:a16="http://schemas.microsoft.com/office/drawing/2014/main" id="{FCFBCC7A-1A3A-43EE-8940-7DE0F2980D2E}"/>
              </a:ext>
            </a:extLst>
          </p:cNvPr>
          <p:cNvSpPr>
            <a:spLocks noGrp="1"/>
          </p:cNvSpPr>
          <p:nvPr>
            <p:ph idx="1"/>
          </p:nvPr>
        </p:nvSpPr>
        <p:spPr>
          <a:xfrm>
            <a:off x="295276" y="1108075"/>
            <a:ext cx="8648700" cy="5540375"/>
          </a:xfrm>
        </p:spPr>
        <p:txBody>
          <a:bodyPr>
            <a:normAutofit/>
          </a:bodyPr>
          <a:lstStyle/>
          <a:p>
            <a:r>
              <a:rPr lang="en-US" sz="2400" u="sng" dirty="0">
                <a:solidFill>
                  <a:srgbClr val="C00000"/>
                </a:solidFill>
              </a:rPr>
              <a:t>Lack of entry is evidence of easy entry </a:t>
            </a:r>
            <a:r>
              <a:rPr lang="en-US" sz="2400" i="1" u="sng" dirty="0">
                <a:solidFill>
                  <a:srgbClr val="00B0F0"/>
                </a:solidFill>
              </a:rPr>
              <a:t>(p.851)</a:t>
            </a:r>
          </a:p>
          <a:p>
            <a:pPr lvl="1"/>
            <a:r>
              <a:rPr lang="en-US" sz="2000" dirty="0"/>
              <a:t>“The fact that such entry has not happened more frequently reflects only the existence of competitive, entry-forestalling prices.” </a:t>
            </a:r>
          </a:p>
          <a:p>
            <a:pPr marL="457200" lvl="1" indent="0">
              <a:buNone/>
            </a:pPr>
            <a:endParaRPr lang="en-US" sz="2000" dirty="0"/>
          </a:p>
          <a:p>
            <a:r>
              <a:rPr lang="en-US" sz="2400" dirty="0">
                <a:solidFill>
                  <a:srgbClr val="C00000"/>
                </a:solidFill>
              </a:rPr>
              <a:t>“</a:t>
            </a:r>
            <a:r>
              <a:rPr lang="en-US" sz="2400" u="sng" dirty="0">
                <a:solidFill>
                  <a:srgbClr val="C00000"/>
                </a:solidFill>
              </a:rPr>
              <a:t>Goodwill” from a proven track record is the result of competition and is not a barrier to entry </a:t>
            </a:r>
            <a:r>
              <a:rPr lang="en-US" sz="2400" i="1" u="sng" dirty="0">
                <a:solidFill>
                  <a:srgbClr val="00B0F0"/>
                </a:solidFill>
              </a:rPr>
              <a:t>(p.851)</a:t>
            </a:r>
            <a:endParaRPr lang="en-US" sz="2400" u="sng" dirty="0">
              <a:solidFill>
                <a:srgbClr val="002060"/>
              </a:solidFill>
            </a:endParaRPr>
          </a:p>
          <a:p>
            <a:pPr lvl="1"/>
            <a:r>
              <a:rPr lang="en-US" sz="2000" dirty="0"/>
              <a:t>“The government argues that consumers may prefer WMI’s services, even at a higher price, over those of a new entrant because of its “proven track record.” We fail to see how the existence of good will achieved through effective service is an impediment to, rather than the natural result of, competition.” </a:t>
            </a:r>
            <a:br>
              <a:rPr lang="en-US" sz="2000" dirty="0"/>
            </a:br>
            <a:endParaRPr lang="en-US" sz="2000" dirty="0"/>
          </a:p>
          <a:p>
            <a:r>
              <a:rPr lang="en-US" sz="2400" u="sng" dirty="0">
                <a:solidFill>
                  <a:srgbClr val="C00000"/>
                </a:solidFill>
              </a:rPr>
              <a:t>Long term contracts are not a barrier to entry </a:t>
            </a:r>
            <a:r>
              <a:rPr lang="en-US" sz="2400" i="1" u="sng" dirty="0">
                <a:solidFill>
                  <a:srgbClr val="00B0F0"/>
                </a:solidFill>
              </a:rPr>
              <a:t>(p.851)</a:t>
            </a:r>
            <a:endParaRPr lang="en-US" sz="2400" u="sng" dirty="0">
              <a:solidFill>
                <a:srgbClr val="002060"/>
              </a:solidFill>
            </a:endParaRPr>
          </a:p>
          <a:p>
            <a:pPr lvl="1"/>
            <a:r>
              <a:rPr lang="en-US" sz="2000" dirty="0"/>
              <a:t>“The government also argues that existing contracts bind most customers to a particular hauler and thereby prevent new entrants from acquiring business. If so, they also prevent the price increases until new entrants can submit competitive bids.”</a:t>
            </a:r>
            <a:endParaRPr lang="en-US" sz="2000" i="1" dirty="0">
              <a:solidFill>
                <a:srgbClr val="C00000"/>
              </a:solidFill>
            </a:endParaRPr>
          </a:p>
        </p:txBody>
      </p:sp>
      <p:sp>
        <p:nvSpPr>
          <p:cNvPr id="4" name="Slide Number Placeholder 3">
            <a:extLst>
              <a:ext uri="{FF2B5EF4-FFF2-40B4-BE49-F238E27FC236}">
                <a16:creationId xmlns:a16="http://schemas.microsoft.com/office/drawing/2014/main" id="{1F18FF7C-6D5B-4DFA-B576-D9DF611516C1}"/>
              </a:ext>
            </a:extLst>
          </p:cNvPr>
          <p:cNvSpPr>
            <a:spLocks noGrp="1"/>
          </p:cNvSpPr>
          <p:nvPr>
            <p:ph type="sldNum" sz="quarter" idx="12"/>
          </p:nvPr>
        </p:nvSpPr>
        <p:spPr/>
        <p:txBody>
          <a:bodyPr/>
          <a:lstStyle/>
          <a:p>
            <a:fld id="{A3FA0A93-60EE-4E9D-852F-604094E61050}" type="slidenum">
              <a:rPr lang="en-US" smtClean="0"/>
              <a:t>12</a:t>
            </a:fld>
            <a:endParaRPr lang="en-US"/>
          </a:p>
        </p:txBody>
      </p:sp>
      <p:sp>
        <p:nvSpPr>
          <p:cNvPr id="5" name="TextBox 4">
            <a:extLst>
              <a:ext uri="{FF2B5EF4-FFF2-40B4-BE49-F238E27FC236}">
                <a16:creationId xmlns:a16="http://schemas.microsoft.com/office/drawing/2014/main" id="{2447C7FA-293E-456C-9C28-1917CD00695B}"/>
              </a:ext>
            </a:extLst>
          </p:cNvPr>
          <p:cNvSpPr txBox="1"/>
          <p:nvPr/>
        </p:nvSpPr>
        <p:spPr>
          <a:xfrm>
            <a:off x="9234804" y="953770"/>
            <a:ext cx="2661920" cy="707886"/>
          </a:xfrm>
          <a:prstGeom prst="rect">
            <a:avLst/>
          </a:prstGeom>
          <a:noFill/>
          <a:ln w="57150">
            <a:solidFill>
              <a:srgbClr val="0070C0"/>
            </a:solidFill>
          </a:ln>
        </p:spPr>
        <p:txBody>
          <a:bodyPr wrap="square" rtlCol="0">
            <a:spAutoFit/>
          </a:bodyPr>
          <a:lstStyle/>
          <a:p>
            <a:pPr algn="ctr"/>
            <a:r>
              <a:rPr lang="en-US" sz="2000" b="1" dirty="0">
                <a:solidFill>
                  <a:srgbClr val="0070C0"/>
                </a:solidFill>
              </a:rPr>
              <a:t>These to be discussed in more detail below</a:t>
            </a:r>
          </a:p>
        </p:txBody>
      </p:sp>
    </p:spTree>
    <p:extLst>
      <p:ext uri="{BB962C8B-B14F-4D97-AF65-F5344CB8AC3E}">
        <p14:creationId xmlns:p14="http://schemas.microsoft.com/office/powerpoint/2010/main" val="14843614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57434-EAA9-4D27-B19D-DC2DE2D3BD45}"/>
              </a:ext>
            </a:extLst>
          </p:cNvPr>
          <p:cNvSpPr>
            <a:spLocks noGrp="1"/>
          </p:cNvSpPr>
          <p:nvPr>
            <p:ph type="title"/>
          </p:nvPr>
        </p:nvSpPr>
        <p:spPr>
          <a:xfrm>
            <a:off x="409575" y="-20805"/>
            <a:ext cx="10515600" cy="1325563"/>
          </a:xfrm>
        </p:spPr>
        <p:txBody>
          <a:bodyPr/>
          <a:lstStyle/>
          <a:p>
            <a:r>
              <a:rPr lang="en-US" dirty="0"/>
              <a:t>Quick Summary Answers to Judge Winter’s “Iffy” Arguments</a:t>
            </a:r>
          </a:p>
        </p:txBody>
      </p:sp>
      <p:sp>
        <p:nvSpPr>
          <p:cNvPr id="3" name="Content Placeholder 2">
            <a:extLst>
              <a:ext uri="{FF2B5EF4-FFF2-40B4-BE49-F238E27FC236}">
                <a16:creationId xmlns:a16="http://schemas.microsoft.com/office/drawing/2014/main" id="{FCFBCC7A-1A3A-43EE-8940-7DE0F2980D2E}"/>
              </a:ext>
            </a:extLst>
          </p:cNvPr>
          <p:cNvSpPr>
            <a:spLocks noGrp="1"/>
          </p:cNvSpPr>
          <p:nvPr>
            <p:ph idx="1"/>
          </p:nvPr>
        </p:nvSpPr>
        <p:spPr>
          <a:xfrm>
            <a:off x="295276" y="1108075"/>
            <a:ext cx="8648700" cy="5540375"/>
          </a:xfrm>
        </p:spPr>
        <p:txBody>
          <a:bodyPr>
            <a:normAutofit fontScale="70000" lnSpcReduction="20000"/>
          </a:bodyPr>
          <a:lstStyle/>
          <a:p>
            <a:r>
              <a:rPr lang="en-US" u="sng" dirty="0">
                <a:solidFill>
                  <a:srgbClr val="002060"/>
                </a:solidFill>
              </a:rPr>
              <a:t>Lack of entry as evidence of easy entry </a:t>
            </a:r>
            <a:r>
              <a:rPr lang="en-US" i="1" u="sng" dirty="0">
                <a:solidFill>
                  <a:srgbClr val="00B0F0"/>
                </a:solidFill>
              </a:rPr>
              <a:t>(p.851)</a:t>
            </a:r>
          </a:p>
          <a:p>
            <a:pPr lvl="1"/>
            <a:r>
              <a:rPr lang="en-US" dirty="0"/>
              <a:t>“The fact that such entry has not happened more frequently reflects only the existence of competitive, entry-forestalling prices.” </a:t>
            </a:r>
          </a:p>
          <a:p>
            <a:pPr lvl="1"/>
            <a:r>
              <a:rPr lang="en-US" b="1" i="1" dirty="0">
                <a:solidFill>
                  <a:srgbClr val="C00000"/>
                </a:solidFill>
              </a:rPr>
              <a:t>Hmmm! Does this make sense?  Why doesn’t it mean that entry is impossible</a:t>
            </a:r>
            <a:r>
              <a:rPr lang="en-US" i="1" dirty="0">
                <a:solidFill>
                  <a:srgbClr val="C00000"/>
                </a:solidFill>
              </a:rPr>
              <a:t>.  </a:t>
            </a:r>
            <a:br>
              <a:rPr lang="en-US" i="1" dirty="0">
                <a:solidFill>
                  <a:srgbClr val="C00000"/>
                </a:solidFill>
              </a:rPr>
            </a:br>
            <a:r>
              <a:rPr lang="en-US" b="1" i="1" dirty="0">
                <a:solidFill>
                  <a:srgbClr val="C00000"/>
                </a:solidFill>
              </a:rPr>
              <a:t>We better do some economics! </a:t>
            </a:r>
            <a:br>
              <a:rPr lang="en-US" i="1" dirty="0">
                <a:solidFill>
                  <a:srgbClr val="C00000"/>
                </a:solidFill>
              </a:rPr>
            </a:br>
            <a:endParaRPr lang="en-US" i="1" dirty="0">
              <a:solidFill>
                <a:srgbClr val="C00000"/>
              </a:solidFill>
            </a:endParaRPr>
          </a:p>
          <a:p>
            <a:r>
              <a:rPr lang="en-US" sz="2800" u="sng" dirty="0">
                <a:solidFill>
                  <a:srgbClr val="002060"/>
                </a:solidFill>
              </a:rPr>
              <a:t>“Good will” from a proven track record is the result of competition and not a barrier to entry</a:t>
            </a:r>
            <a:r>
              <a:rPr lang="en-US" u="sng" dirty="0">
                <a:solidFill>
                  <a:srgbClr val="002060"/>
                </a:solidFill>
              </a:rPr>
              <a:t> </a:t>
            </a:r>
            <a:r>
              <a:rPr lang="en-US" i="1" u="sng" dirty="0">
                <a:solidFill>
                  <a:srgbClr val="00B0F0"/>
                </a:solidFill>
              </a:rPr>
              <a:t>(p.851)</a:t>
            </a:r>
            <a:endParaRPr lang="en-US" u="sng" dirty="0">
              <a:solidFill>
                <a:srgbClr val="002060"/>
              </a:solidFill>
            </a:endParaRPr>
          </a:p>
          <a:p>
            <a:pPr lvl="1"/>
            <a:r>
              <a:rPr lang="en-US" dirty="0"/>
              <a:t>“The government argues that consumers may prefer WMI’s services, even at a higher price, over those of a new entrant because of its “proven track record.” We fail to see how the existence of good will achieved through effective service is an impediment to, rather than the natural result of, competition.” </a:t>
            </a:r>
          </a:p>
          <a:p>
            <a:pPr lvl="1"/>
            <a:r>
              <a:rPr lang="en-US" b="1" i="1" dirty="0">
                <a:solidFill>
                  <a:srgbClr val="C00000"/>
                </a:solidFill>
              </a:rPr>
              <a:t>True, but if the two merging firms both have such goodwill, then they will end up competing away the advantage in the pre-merger world, but they it would seem that they could raise price in the post-merger world when constrained only by firms lacking such a track record.  This needs further analysis.</a:t>
            </a:r>
            <a:br>
              <a:rPr lang="en-US" b="1" i="1" dirty="0">
                <a:solidFill>
                  <a:srgbClr val="C00000"/>
                </a:solidFill>
              </a:rPr>
            </a:br>
            <a:endParaRPr lang="en-US" b="1" i="1" dirty="0">
              <a:solidFill>
                <a:srgbClr val="C00000"/>
              </a:solidFill>
            </a:endParaRPr>
          </a:p>
          <a:p>
            <a:r>
              <a:rPr lang="en-US" u="sng" dirty="0">
                <a:solidFill>
                  <a:srgbClr val="002060"/>
                </a:solidFill>
              </a:rPr>
              <a:t>Long term contracts are not a barrier to entry </a:t>
            </a:r>
            <a:r>
              <a:rPr lang="en-US" i="1" u="sng" dirty="0">
                <a:solidFill>
                  <a:srgbClr val="00B0F0"/>
                </a:solidFill>
              </a:rPr>
              <a:t>(p.851)</a:t>
            </a:r>
            <a:endParaRPr lang="en-US" u="sng" dirty="0">
              <a:solidFill>
                <a:srgbClr val="002060"/>
              </a:solidFill>
            </a:endParaRPr>
          </a:p>
          <a:p>
            <a:pPr lvl="1"/>
            <a:r>
              <a:rPr lang="en-US" dirty="0"/>
              <a:t>“The government also argues that existing contracts bind most customers to a particular hauler and thereby prevent new entrants from acquiring business. If so, they also prevent the price increases until new entrants can submit competitive bids.”</a:t>
            </a:r>
            <a:endParaRPr lang="en-US" i="1" dirty="0">
              <a:solidFill>
                <a:srgbClr val="C00000"/>
              </a:solidFill>
            </a:endParaRPr>
          </a:p>
          <a:p>
            <a:pPr lvl="1"/>
            <a:r>
              <a:rPr lang="en-US" b="1" i="1" dirty="0">
                <a:solidFill>
                  <a:srgbClr val="C00000"/>
                </a:solidFill>
              </a:rPr>
              <a:t>True, but if substantial long-term contracts with staggered termination dates, then it will take longer for an entrant to turn a profit, which can deter entry.  Again, we better do some economics!</a:t>
            </a:r>
          </a:p>
        </p:txBody>
      </p:sp>
      <p:sp>
        <p:nvSpPr>
          <p:cNvPr id="4" name="Slide Number Placeholder 3">
            <a:extLst>
              <a:ext uri="{FF2B5EF4-FFF2-40B4-BE49-F238E27FC236}">
                <a16:creationId xmlns:a16="http://schemas.microsoft.com/office/drawing/2014/main" id="{1F18FF7C-6D5B-4DFA-B576-D9DF611516C1}"/>
              </a:ext>
            </a:extLst>
          </p:cNvPr>
          <p:cNvSpPr>
            <a:spLocks noGrp="1"/>
          </p:cNvSpPr>
          <p:nvPr>
            <p:ph type="sldNum" sz="quarter" idx="12"/>
          </p:nvPr>
        </p:nvSpPr>
        <p:spPr/>
        <p:txBody>
          <a:bodyPr/>
          <a:lstStyle/>
          <a:p>
            <a:fld id="{A3FA0A93-60EE-4E9D-852F-604094E61050}" type="slidenum">
              <a:rPr lang="en-US" smtClean="0"/>
              <a:t>13</a:t>
            </a:fld>
            <a:endParaRPr lang="en-US"/>
          </a:p>
        </p:txBody>
      </p:sp>
      <p:sp>
        <p:nvSpPr>
          <p:cNvPr id="10" name="TextBox 9">
            <a:extLst>
              <a:ext uri="{FF2B5EF4-FFF2-40B4-BE49-F238E27FC236}">
                <a16:creationId xmlns:a16="http://schemas.microsoft.com/office/drawing/2014/main" id="{7ADF001F-1DA0-4853-94B0-39F116540ED6}"/>
              </a:ext>
            </a:extLst>
          </p:cNvPr>
          <p:cNvSpPr txBox="1"/>
          <p:nvPr/>
        </p:nvSpPr>
        <p:spPr>
          <a:xfrm>
            <a:off x="9163684" y="1304758"/>
            <a:ext cx="2743200" cy="707886"/>
          </a:xfrm>
          <a:prstGeom prst="rect">
            <a:avLst/>
          </a:prstGeom>
          <a:noFill/>
          <a:ln w="57150">
            <a:solidFill>
              <a:srgbClr val="0070C0"/>
            </a:solidFill>
          </a:ln>
        </p:spPr>
        <p:txBody>
          <a:bodyPr wrap="square" rtlCol="0">
            <a:spAutoFit/>
          </a:bodyPr>
          <a:lstStyle/>
          <a:p>
            <a:pPr algn="ctr"/>
            <a:r>
              <a:rPr lang="en-US" sz="2000" b="1" dirty="0">
                <a:solidFill>
                  <a:srgbClr val="0070C0"/>
                </a:solidFill>
              </a:rPr>
              <a:t>More detailed </a:t>
            </a:r>
            <a:br>
              <a:rPr lang="en-US" sz="2000" b="1" dirty="0">
                <a:solidFill>
                  <a:srgbClr val="0070C0"/>
                </a:solidFill>
              </a:rPr>
            </a:br>
            <a:r>
              <a:rPr lang="en-US" sz="2000" b="1" dirty="0">
                <a:solidFill>
                  <a:srgbClr val="0070C0"/>
                </a:solidFill>
              </a:rPr>
              <a:t>analysis to follow</a:t>
            </a:r>
          </a:p>
        </p:txBody>
      </p:sp>
    </p:spTree>
    <p:extLst>
      <p:ext uri="{BB962C8B-B14F-4D97-AF65-F5344CB8AC3E}">
        <p14:creationId xmlns:p14="http://schemas.microsoft.com/office/powerpoint/2010/main" val="196970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BEB70-5083-4696-9E0E-3FCA51FADBF5}"/>
              </a:ext>
            </a:extLst>
          </p:cNvPr>
          <p:cNvSpPr>
            <a:spLocks noGrp="1"/>
          </p:cNvSpPr>
          <p:nvPr>
            <p:ph type="title"/>
          </p:nvPr>
        </p:nvSpPr>
        <p:spPr/>
        <p:txBody>
          <a:bodyPr>
            <a:normAutofit/>
          </a:bodyPr>
          <a:lstStyle/>
          <a:p>
            <a:r>
              <a:rPr lang="en-US" dirty="0"/>
              <a:t>Impact of </a:t>
            </a:r>
            <a:r>
              <a:rPr lang="en-US" i="1" dirty="0"/>
              <a:t>Waste Management </a:t>
            </a:r>
            <a:r>
              <a:rPr lang="en-US" dirty="0"/>
              <a:t>on Merger Enforcement</a:t>
            </a:r>
          </a:p>
        </p:txBody>
      </p:sp>
      <p:sp>
        <p:nvSpPr>
          <p:cNvPr id="3" name="Content Placeholder 2">
            <a:extLst>
              <a:ext uri="{FF2B5EF4-FFF2-40B4-BE49-F238E27FC236}">
                <a16:creationId xmlns:a16="http://schemas.microsoft.com/office/drawing/2014/main" id="{0DCCB21C-A5A0-4DDE-837A-926D72F917D5}"/>
              </a:ext>
            </a:extLst>
          </p:cNvPr>
          <p:cNvSpPr>
            <a:spLocks noGrp="1"/>
          </p:cNvSpPr>
          <p:nvPr>
            <p:ph idx="1"/>
          </p:nvPr>
        </p:nvSpPr>
        <p:spPr>
          <a:xfrm>
            <a:off x="733424" y="1507332"/>
            <a:ext cx="9067801" cy="5214143"/>
          </a:xfrm>
        </p:spPr>
        <p:txBody>
          <a:bodyPr>
            <a:normAutofit/>
          </a:bodyPr>
          <a:lstStyle/>
          <a:p>
            <a:r>
              <a:rPr lang="en-US" sz="2400" dirty="0"/>
              <a:t>1982 HMGs merely stated that “easy entry” could rebut the anticompetitive presumption, but no further discussion on how to define </a:t>
            </a:r>
            <a:r>
              <a:rPr lang="en-US" sz="2400" dirty="0">
                <a:solidFill>
                  <a:srgbClr val="C00000"/>
                </a:solidFill>
              </a:rPr>
              <a:t>“easy entry.”</a:t>
            </a:r>
            <a:r>
              <a:rPr lang="en-US" sz="2400" dirty="0"/>
              <a:t>.</a:t>
            </a:r>
          </a:p>
          <a:p>
            <a:r>
              <a:rPr lang="en-US" sz="2400" dirty="0"/>
              <a:t>In 1980s cases, DOJ argued that parties must show that entry would be </a:t>
            </a:r>
            <a:br>
              <a:rPr lang="en-US" sz="2400" dirty="0"/>
            </a:br>
            <a:r>
              <a:rPr lang="en-US" sz="2400" dirty="0">
                <a:solidFill>
                  <a:srgbClr val="C00000"/>
                </a:solidFill>
              </a:rPr>
              <a:t>“quick and effective” </a:t>
            </a:r>
            <a:r>
              <a:rPr lang="en-US" sz="2400" dirty="0"/>
              <a:t>to rebut the structural presumptions</a:t>
            </a:r>
          </a:p>
          <a:p>
            <a:r>
              <a:rPr lang="en-US" sz="2400" dirty="0"/>
              <a:t>DOJ also lost </a:t>
            </a:r>
            <a:r>
              <a:rPr lang="en-US" sz="2400" i="1" dirty="0"/>
              <a:t>Baker Hughes </a:t>
            </a:r>
            <a:r>
              <a:rPr lang="en-US" sz="2400" dirty="0"/>
              <a:t>(1990): “The government argues that, as a matter of law, section 7 defendants can rebut a prima facie case </a:t>
            </a:r>
            <a:r>
              <a:rPr lang="en-US" sz="2400" i="1" dirty="0"/>
              <a:t>only by a clear showing that entry into the market by competitors would be quick and effective</a:t>
            </a:r>
            <a:r>
              <a:rPr lang="en-US" sz="2400" dirty="0"/>
              <a:t>.” … “We find no merit in the legal standard propounded by the government. </a:t>
            </a:r>
            <a:r>
              <a:rPr lang="en-US" sz="2400" dirty="0">
                <a:solidFill>
                  <a:srgbClr val="C00000"/>
                </a:solidFill>
              </a:rPr>
              <a:t>It is devoid of support </a:t>
            </a:r>
            <a:r>
              <a:rPr lang="en-US" sz="2400" dirty="0"/>
              <a:t>in the statute, in the case law, and </a:t>
            </a:r>
            <a:r>
              <a:rPr lang="en-US" sz="2400" dirty="0">
                <a:solidFill>
                  <a:srgbClr val="C00000"/>
                </a:solidFill>
              </a:rPr>
              <a:t>in the government’s own Merger Guidelines.”</a:t>
            </a:r>
            <a:r>
              <a:rPr lang="en-US" sz="2400" dirty="0"/>
              <a:t> </a:t>
            </a:r>
          </a:p>
          <a:p>
            <a:r>
              <a:rPr lang="en-US" sz="2400" dirty="0"/>
              <a:t>These losses in </a:t>
            </a:r>
            <a:r>
              <a:rPr lang="en-US" sz="2400" i="1" dirty="0"/>
              <a:t>Waste Management </a:t>
            </a:r>
            <a:r>
              <a:rPr lang="en-US" sz="2400" dirty="0"/>
              <a:t>and </a:t>
            </a:r>
            <a:r>
              <a:rPr lang="en-US" sz="2400" i="1" dirty="0"/>
              <a:t>Baker Hughes </a:t>
            </a:r>
            <a:r>
              <a:rPr lang="en-US" sz="2400" dirty="0"/>
              <a:t>led the Agencies to refine the analysis of ease of entry in the 1992 HMGs based on more rigorous economic analysis. </a:t>
            </a:r>
          </a:p>
          <a:p>
            <a:pPr lvl="1"/>
            <a:endParaRPr lang="en-US" sz="2000" dirty="0"/>
          </a:p>
        </p:txBody>
      </p:sp>
      <p:sp>
        <p:nvSpPr>
          <p:cNvPr id="4" name="Slide Number Placeholder 3">
            <a:extLst>
              <a:ext uri="{FF2B5EF4-FFF2-40B4-BE49-F238E27FC236}">
                <a16:creationId xmlns:a16="http://schemas.microsoft.com/office/drawing/2014/main" id="{A17756B6-25E3-4FC7-9387-4DACCF544DFA}"/>
              </a:ext>
            </a:extLst>
          </p:cNvPr>
          <p:cNvSpPr>
            <a:spLocks noGrp="1"/>
          </p:cNvSpPr>
          <p:nvPr>
            <p:ph type="sldNum" sz="quarter" idx="12"/>
          </p:nvPr>
        </p:nvSpPr>
        <p:spPr/>
        <p:txBody>
          <a:bodyPr/>
          <a:lstStyle/>
          <a:p>
            <a:fld id="{A3FA0A93-60EE-4E9D-852F-604094E61050}" type="slidenum">
              <a:rPr lang="en-US" smtClean="0"/>
              <a:t>14</a:t>
            </a:fld>
            <a:endParaRPr lang="en-US"/>
          </a:p>
        </p:txBody>
      </p:sp>
    </p:spTree>
    <p:extLst>
      <p:ext uri="{BB962C8B-B14F-4D97-AF65-F5344CB8AC3E}">
        <p14:creationId xmlns:p14="http://schemas.microsoft.com/office/powerpoint/2010/main" val="35200214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3BB70-6647-4458-BFE0-4A9F4988B6D9}"/>
              </a:ext>
            </a:extLst>
          </p:cNvPr>
          <p:cNvSpPr>
            <a:spLocks noGrp="1"/>
          </p:cNvSpPr>
          <p:nvPr>
            <p:ph type="title"/>
          </p:nvPr>
        </p:nvSpPr>
        <p:spPr/>
        <p:txBody>
          <a:bodyPr>
            <a:normAutofit/>
          </a:bodyPr>
          <a:lstStyle/>
          <a:p>
            <a:pPr algn="ctr"/>
            <a:r>
              <a:rPr lang="en-US" sz="3600" dirty="0"/>
              <a:t>Basic Economic Concepts</a:t>
            </a:r>
            <a:br>
              <a:rPr lang="en-US" sz="3600" dirty="0"/>
            </a:br>
            <a:r>
              <a:rPr lang="en-US" sz="3600" dirty="0"/>
              <a:t>Underlying the HMGs Entry Analysis </a:t>
            </a:r>
            <a:r>
              <a:rPr lang="en-US" sz="2800" i="1" dirty="0">
                <a:solidFill>
                  <a:srgbClr val="00B0F0"/>
                </a:solidFill>
              </a:rPr>
              <a:t>(p.854)</a:t>
            </a:r>
            <a:endParaRPr lang="en-US" sz="2400" i="1" dirty="0">
              <a:solidFill>
                <a:srgbClr val="00B0F0"/>
              </a:solidFill>
            </a:endParaRPr>
          </a:p>
        </p:txBody>
      </p:sp>
      <p:sp>
        <p:nvSpPr>
          <p:cNvPr id="3" name="Text Placeholder 2">
            <a:extLst>
              <a:ext uri="{FF2B5EF4-FFF2-40B4-BE49-F238E27FC236}">
                <a16:creationId xmlns:a16="http://schemas.microsoft.com/office/drawing/2014/main" id="{8276084A-16FD-4FAA-960F-1BB7F90F3E46}"/>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D307C35F-CBAD-47B8-9794-754348DAD0A6}"/>
              </a:ext>
            </a:extLst>
          </p:cNvPr>
          <p:cNvSpPr>
            <a:spLocks noGrp="1"/>
          </p:cNvSpPr>
          <p:nvPr>
            <p:ph type="sldNum" sz="quarter" idx="12"/>
          </p:nvPr>
        </p:nvSpPr>
        <p:spPr/>
        <p:txBody>
          <a:bodyPr/>
          <a:lstStyle/>
          <a:p>
            <a:fld id="{A3FA0A93-60EE-4E9D-852F-604094E61050}" type="slidenum">
              <a:rPr lang="en-US" smtClean="0"/>
              <a:t>15</a:t>
            </a:fld>
            <a:endParaRPr lang="en-US"/>
          </a:p>
        </p:txBody>
      </p:sp>
    </p:spTree>
    <p:extLst>
      <p:ext uri="{BB962C8B-B14F-4D97-AF65-F5344CB8AC3E}">
        <p14:creationId xmlns:p14="http://schemas.microsoft.com/office/powerpoint/2010/main" val="8062969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CF482-4DB6-4F80-93FE-39E8C0BCC777}"/>
              </a:ext>
            </a:extLst>
          </p:cNvPr>
          <p:cNvSpPr>
            <a:spLocks noGrp="1"/>
          </p:cNvSpPr>
          <p:nvPr>
            <p:ph type="title"/>
          </p:nvPr>
        </p:nvSpPr>
        <p:spPr>
          <a:xfrm>
            <a:off x="838200" y="346075"/>
            <a:ext cx="10515600" cy="1325563"/>
          </a:xfrm>
        </p:spPr>
        <p:txBody>
          <a:bodyPr/>
          <a:lstStyle/>
          <a:p>
            <a:r>
              <a:rPr lang="en-US" dirty="0"/>
              <a:t>Introduction: Minimum Viable Scale</a:t>
            </a:r>
          </a:p>
        </p:txBody>
      </p:sp>
      <p:sp>
        <p:nvSpPr>
          <p:cNvPr id="3" name="Content Placeholder 2">
            <a:extLst>
              <a:ext uri="{FF2B5EF4-FFF2-40B4-BE49-F238E27FC236}">
                <a16:creationId xmlns:a16="http://schemas.microsoft.com/office/drawing/2014/main" id="{F1344C0B-F6CD-4BB8-96DA-920E55570B8C}"/>
              </a:ext>
            </a:extLst>
          </p:cNvPr>
          <p:cNvSpPr>
            <a:spLocks noGrp="1"/>
          </p:cNvSpPr>
          <p:nvPr>
            <p:ph idx="1"/>
          </p:nvPr>
        </p:nvSpPr>
        <p:spPr>
          <a:xfrm>
            <a:off x="838200" y="1838325"/>
            <a:ext cx="10515600" cy="4351338"/>
          </a:xfrm>
        </p:spPr>
        <p:txBody>
          <a:bodyPr/>
          <a:lstStyle/>
          <a:p>
            <a:pPr marL="0" indent="0">
              <a:buNone/>
            </a:pPr>
            <a:r>
              <a:rPr lang="en-US" dirty="0"/>
              <a:t>  </a:t>
            </a:r>
          </a:p>
        </p:txBody>
      </p:sp>
      <p:sp>
        <p:nvSpPr>
          <p:cNvPr id="4" name="Slide Number Placeholder 3">
            <a:extLst>
              <a:ext uri="{FF2B5EF4-FFF2-40B4-BE49-F238E27FC236}">
                <a16:creationId xmlns:a16="http://schemas.microsoft.com/office/drawing/2014/main" id="{0985943B-72D0-4592-981C-F901710F8A1C}"/>
              </a:ext>
            </a:extLst>
          </p:cNvPr>
          <p:cNvSpPr>
            <a:spLocks noGrp="1"/>
          </p:cNvSpPr>
          <p:nvPr>
            <p:ph type="sldNum" sz="quarter" idx="12"/>
          </p:nvPr>
        </p:nvSpPr>
        <p:spPr/>
        <p:txBody>
          <a:bodyPr/>
          <a:lstStyle/>
          <a:p>
            <a:fld id="{A3FA0A93-60EE-4E9D-852F-604094E61050}" type="slidenum">
              <a:rPr lang="en-US" smtClean="0"/>
              <a:t>16</a:t>
            </a:fld>
            <a:endParaRPr lang="en-US"/>
          </a:p>
        </p:txBody>
      </p:sp>
      <p:sp>
        <p:nvSpPr>
          <p:cNvPr id="5" name="TextBox 4">
            <a:extLst>
              <a:ext uri="{FF2B5EF4-FFF2-40B4-BE49-F238E27FC236}">
                <a16:creationId xmlns:a16="http://schemas.microsoft.com/office/drawing/2014/main" id="{BFCD0228-6163-47BA-BDB4-4EFBE8F20740}"/>
              </a:ext>
            </a:extLst>
          </p:cNvPr>
          <p:cNvSpPr txBox="1"/>
          <p:nvPr/>
        </p:nvSpPr>
        <p:spPr>
          <a:xfrm>
            <a:off x="651510" y="1671638"/>
            <a:ext cx="4787266" cy="4247317"/>
          </a:xfrm>
          <a:prstGeom prst="rect">
            <a:avLst/>
          </a:prstGeom>
          <a:noFill/>
          <a:ln w="38100">
            <a:solidFill>
              <a:srgbClr val="C00000"/>
            </a:solidFill>
          </a:ln>
        </p:spPr>
        <p:txBody>
          <a:bodyPr wrap="square" rtlCol="0">
            <a:spAutoFit/>
          </a:bodyPr>
          <a:lstStyle/>
          <a:p>
            <a:endParaRPr lang="en-US" b="1" dirty="0">
              <a:solidFill>
                <a:srgbClr val="C00000"/>
              </a:solidFill>
            </a:endParaRPr>
          </a:p>
          <a:p>
            <a:pPr marL="285750" indent="-285750">
              <a:buFont typeface="Arial" panose="020B0604020202020204" pitchFamily="34" charset="0"/>
              <a:buChar char="•"/>
            </a:pPr>
            <a:r>
              <a:rPr lang="en-US" b="1" dirty="0">
                <a:solidFill>
                  <a:srgbClr val="C00000"/>
                </a:solidFill>
              </a:rPr>
              <a:t>Entrant viability requires earning enough revenue to cover total costs (including a competitive rate of return on capital)</a:t>
            </a:r>
          </a:p>
          <a:p>
            <a:pPr marL="285750" indent="-285750">
              <a:buFont typeface="Arial" panose="020B0604020202020204" pitchFamily="34" charset="0"/>
              <a:buChar char="•"/>
            </a:pPr>
            <a:endParaRPr lang="en-US" b="1" dirty="0">
              <a:solidFill>
                <a:srgbClr val="C00000"/>
              </a:solidFill>
            </a:endParaRPr>
          </a:p>
          <a:p>
            <a:pPr marL="285750" indent="-285750">
              <a:buFont typeface="Arial" panose="020B0604020202020204" pitchFamily="34" charset="0"/>
              <a:buChar char="•"/>
            </a:pPr>
            <a:r>
              <a:rPr lang="en-US" b="1" dirty="0">
                <a:solidFill>
                  <a:srgbClr val="C00000"/>
                </a:solidFill>
              </a:rPr>
              <a:t>Required revenue will depend on both output and the market price </a:t>
            </a:r>
            <a:br>
              <a:rPr lang="en-US" b="1" dirty="0">
                <a:solidFill>
                  <a:srgbClr val="C00000"/>
                </a:solidFill>
              </a:rPr>
            </a:br>
            <a:endParaRPr lang="en-US" b="1" dirty="0">
              <a:solidFill>
                <a:srgbClr val="C00000"/>
              </a:solidFill>
            </a:endParaRPr>
          </a:p>
          <a:p>
            <a:pPr marL="285750" indent="-285750">
              <a:buFont typeface="Arial" panose="020B0604020202020204" pitchFamily="34" charset="0"/>
              <a:buChar char="•"/>
            </a:pPr>
            <a:r>
              <a:rPr lang="en-US" b="1" dirty="0">
                <a:solidFill>
                  <a:srgbClr val="C00000"/>
                </a:solidFill>
              </a:rPr>
              <a:t> If price is higher, the output required to achieve viability is lower.</a:t>
            </a:r>
          </a:p>
          <a:p>
            <a:pPr marL="285750" indent="-285750">
              <a:buFont typeface="Arial" panose="020B0604020202020204" pitchFamily="34" charset="0"/>
              <a:buChar char="•"/>
            </a:pPr>
            <a:endParaRPr lang="en-US" b="1" dirty="0">
              <a:solidFill>
                <a:srgbClr val="C00000"/>
              </a:solidFill>
            </a:endParaRPr>
          </a:p>
          <a:p>
            <a:pPr marL="285750" indent="-285750">
              <a:buFont typeface="Arial" panose="020B0604020202020204" pitchFamily="34" charset="0"/>
              <a:buChar char="•"/>
            </a:pPr>
            <a:r>
              <a:rPr lang="en-US" b="1" dirty="0">
                <a:solidFill>
                  <a:srgbClr val="C00000"/>
                </a:solidFill>
              </a:rPr>
              <a:t>The required level of output – given a market price – is called the </a:t>
            </a:r>
            <a:br>
              <a:rPr lang="en-US" b="1" dirty="0">
                <a:solidFill>
                  <a:srgbClr val="C00000"/>
                </a:solidFill>
              </a:rPr>
            </a:br>
            <a:r>
              <a:rPr lang="en-US" b="1" dirty="0">
                <a:solidFill>
                  <a:srgbClr val="C00000"/>
                </a:solidFill>
                <a:highlight>
                  <a:srgbClr val="FFFF00"/>
                </a:highlight>
              </a:rPr>
              <a:t>Minimum Viable Scale (MVS)</a:t>
            </a:r>
            <a:r>
              <a:rPr lang="en-US" b="1" dirty="0">
                <a:solidFill>
                  <a:srgbClr val="C00000"/>
                </a:solidFill>
              </a:rPr>
              <a:t>. </a:t>
            </a:r>
          </a:p>
          <a:p>
            <a:pPr marL="285750" indent="-285750">
              <a:buFont typeface="Arial" panose="020B0604020202020204" pitchFamily="34" charset="0"/>
              <a:buChar char="•"/>
            </a:pPr>
            <a:endParaRPr lang="en-US" b="1" dirty="0">
              <a:solidFill>
                <a:srgbClr val="C00000"/>
              </a:solidFill>
            </a:endParaRPr>
          </a:p>
        </p:txBody>
      </p:sp>
      <p:sp>
        <p:nvSpPr>
          <p:cNvPr id="7" name="TextBox 6">
            <a:extLst>
              <a:ext uri="{FF2B5EF4-FFF2-40B4-BE49-F238E27FC236}">
                <a16:creationId xmlns:a16="http://schemas.microsoft.com/office/drawing/2014/main" id="{E081B5EC-C4D8-4929-A00C-8FF62114DAE1}"/>
              </a:ext>
            </a:extLst>
          </p:cNvPr>
          <p:cNvSpPr txBox="1"/>
          <p:nvPr/>
        </p:nvSpPr>
        <p:spPr>
          <a:xfrm>
            <a:off x="6939916" y="1825527"/>
            <a:ext cx="4033216" cy="4093428"/>
          </a:xfrm>
          <a:prstGeom prst="rect">
            <a:avLst/>
          </a:prstGeom>
          <a:noFill/>
          <a:ln w="57150">
            <a:solidFill>
              <a:srgbClr val="0070C0"/>
            </a:solidFill>
          </a:ln>
        </p:spPr>
        <p:txBody>
          <a:bodyPr wrap="square" rtlCol="0">
            <a:spAutoFit/>
          </a:bodyPr>
          <a:lstStyle/>
          <a:p>
            <a:pPr marL="342900" indent="-342900">
              <a:buFont typeface="Arial" panose="020B0604020202020204" pitchFamily="34" charset="0"/>
              <a:buChar char="•"/>
            </a:pPr>
            <a:endParaRPr lang="en-US" sz="2000" b="1" dirty="0">
              <a:solidFill>
                <a:srgbClr val="0070C0"/>
              </a:solidFill>
            </a:endParaRPr>
          </a:p>
          <a:p>
            <a:pPr marL="342900" indent="-342900">
              <a:buFont typeface="Arial" panose="020B0604020202020204" pitchFamily="34" charset="0"/>
              <a:buChar char="•"/>
            </a:pPr>
            <a:r>
              <a:rPr lang="en-US" sz="2000" b="1" dirty="0">
                <a:solidFill>
                  <a:srgbClr val="0070C0"/>
                </a:solidFill>
              </a:rPr>
              <a:t>Price is the firm’s “average revenue” per unit.   </a:t>
            </a:r>
          </a:p>
          <a:p>
            <a:pPr marL="342900" indent="-342900">
              <a:buFont typeface="Arial" panose="020B0604020202020204" pitchFamily="34" charset="0"/>
              <a:buChar char="•"/>
            </a:pPr>
            <a:endParaRPr lang="en-US" sz="2000" b="1" dirty="0">
              <a:solidFill>
                <a:srgbClr val="0070C0"/>
              </a:solidFill>
            </a:endParaRPr>
          </a:p>
          <a:p>
            <a:pPr marL="342900" indent="-342900">
              <a:buFont typeface="Arial" panose="020B0604020202020204" pitchFamily="34" charset="0"/>
              <a:buChar char="•"/>
            </a:pPr>
            <a:r>
              <a:rPr lang="en-US" sz="2000" b="1" dirty="0">
                <a:solidFill>
                  <a:srgbClr val="0070C0"/>
                </a:solidFill>
              </a:rPr>
              <a:t>So this means that the market price must equal or exceed the firm’s “average total cost.” </a:t>
            </a:r>
          </a:p>
          <a:p>
            <a:pPr marL="342900" indent="-342900">
              <a:buFont typeface="Arial" panose="020B0604020202020204" pitchFamily="34" charset="0"/>
              <a:buChar char="•"/>
            </a:pPr>
            <a:endParaRPr lang="en-US" sz="2000" b="1" dirty="0">
              <a:solidFill>
                <a:srgbClr val="0070C0"/>
              </a:solidFill>
            </a:endParaRPr>
          </a:p>
          <a:p>
            <a:pPr marL="342900" indent="-342900">
              <a:buFont typeface="Arial" panose="020B0604020202020204" pitchFamily="34" charset="0"/>
              <a:buChar char="•"/>
            </a:pPr>
            <a:r>
              <a:rPr lang="en-US" sz="2000" b="1" dirty="0">
                <a:solidFill>
                  <a:srgbClr val="C00000"/>
                </a:solidFill>
              </a:rPr>
              <a:t>For a given market price, MVS is the level of output such that price is equal to the firm’s average total cost.</a:t>
            </a:r>
          </a:p>
          <a:p>
            <a:r>
              <a:rPr lang="en-US" sz="2000" b="1" dirty="0">
                <a:solidFill>
                  <a:srgbClr val="C00000"/>
                </a:solidFill>
              </a:rPr>
              <a:t> </a:t>
            </a:r>
          </a:p>
        </p:txBody>
      </p:sp>
      <p:cxnSp>
        <p:nvCxnSpPr>
          <p:cNvPr id="12" name="Straight Arrow Connector 11">
            <a:extLst>
              <a:ext uri="{FF2B5EF4-FFF2-40B4-BE49-F238E27FC236}">
                <a16:creationId xmlns:a16="http://schemas.microsoft.com/office/drawing/2014/main" id="{E1DFC20D-8B32-487C-9B43-14DFA4B7666C}"/>
              </a:ext>
            </a:extLst>
          </p:cNvPr>
          <p:cNvCxnSpPr>
            <a:cxnSpLocks/>
          </p:cNvCxnSpPr>
          <p:nvPr/>
        </p:nvCxnSpPr>
        <p:spPr>
          <a:xfrm>
            <a:off x="5625466" y="4981576"/>
            <a:ext cx="1051559" cy="0"/>
          </a:xfrm>
          <a:prstGeom prst="straightConnector1">
            <a:avLst/>
          </a:prstGeom>
          <a:ln w="57150">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4F8F89B-12A8-4C70-8583-5D9DCD3927CE}"/>
              </a:ext>
            </a:extLst>
          </p:cNvPr>
          <p:cNvCxnSpPr>
            <a:cxnSpLocks/>
          </p:cNvCxnSpPr>
          <p:nvPr/>
        </p:nvCxnSpPr>
        <p:spPr>
          <a:xfrm>
            <a:off x="5625466" y="3574626"/>
            <a:ext cx="1127760" cy="1"/>
          </a:xfrm>
          <a:prstGeom prst="straightConnector1">
            <a:avLst/>
          </a:prstGeom>
          <a:ln w="57150">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51537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7F5E1-7DC9-4EAE-8A2F-6345CFCC2097}"/>
              </a:ext>
            </a:extLst>
          </p:cNvPr>
          <p:cNvSpPr>
            <a:spLocks noGrp="1"/>
          </p:cNvSpPr>
          <p:nvPr>
            <p:ph type="title"/>
          </p:nvPr>
        </p:nvSpPr>
        <p:spPr>
          <a:xfrm>
            <a:off x="481932" y="-387156"/>
            <a:ext cx="10515600" cy="1325563"/>
          </a:xfrm>
        </p:spPr>
        <p:txBody>
          <a:bodyPr/>
          <a:lstStyle/>
          <a:p>
            <a:pPr algn="r"/>
            <a:r>
              <a:rPr lang="en-US" dirty="0"/>
              <a:t>Calculating Average Total Cost: An Illustrative Example</a:t>
            </a:r>
          </a:p>
        </p:txBody>
      </p:sp>
      <p:sp>
        <p:nvSpPr>
          <p:cNvPr id="4" name="Slide Number Placeholder 3">
            <a:extLst>
              <a:ext uri="{FF2B5EF4-FFF2-40B4-BE49-F238E27FC236}">
                <a16:creationId xmlns:a16="http://schemas.microsoft.com/office/drawing/2014/main" id="{4206010A-70B6-4BCA-A0A2-0410DBEFE4E3}"/>
              </a:ext>
            </a:extLst>
          </p:cNvPr>
          <p:cNvSpPr>
            <a:spLocks noGrp="1"/>
          </p:cNvSpPr>
          <p:nvPr>
            <p:ph type="sldNum" sz="quarter" idx="12"/>
          </p:nvPr>
        </p:nvSpPr>
        <p:spPr/>
        <p:txBody>
          <a:bodyPr/>
          <a:lstStyle/>
          <a:p>
            <a:fld id="{A3FA0A93-60EE-4E9D-852F-604094E61050}" type="slidenum">
              <a:rPr lang="en-US" smtClean="0"/>
              <a:t>17</a:t>
            </a:fld>
            <a:endParaRPr lang="en-US"/>
          </a:p>
        </p:txBody>
      </p:sp>
      <p:sp>
        <p:nvSpPr>
          <p:cNvPr id="10" name="Arc 9">
            <a:extLst>
              <a:ext uri="{FF2B5EF4-FFF2-40B4-BE49-F238E27FC236}">
                <a16:creationId xmlns:a16="http://schemas.microsoft.com/office/drawing/2014/main" id="{2D060BA1-A97B-48BD-BE75-C53911F986FE}"/>
              </a:ext>
            </a:extLst>
          </p:cNvPr>
          <p:cNvSpPr/>
          <p:nvPr/>
        </p:nvSpPr>
        <p:spPr>
          <a:xfrm rot="5400000" flipV="1">
            <a:off x="9161689" y="-2253475"/>
            <a:ext cx="6701431" cy="9777413"/>
          </a:xfrm>
          <a:prstGeom prst="arc">
            <a:avLst>
              <a:gd name="adj1" fmla="val 16530025"/>
              <a:gd name="adj2" fmla="val 20028603"/>
            </a:avLst>
          </a:prstGeom>
          <a:ln w="44450">
            <a:solidFill>
              <a:schemeClr val="accent1">
                <a:lumMod val="50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BBF2D01B-DD59-44DE-8D09-FE3ABCB04C7B}"/>
              </a:ext>
            </a:extLst>
          </p:cNvPr>
          <p:cNvCxnSpPr/>
          <p:nvPr/>
        </p:nvCxnSpPr>
        <p:spPr>
          <a:xfrm>
            <a:off x="7365867" y="2635232"/>
            <a:ext cx="0" cy="3393649"/>
          </a:xfrm>
          <a:prstGeom prst="line">
            <a:avLst/>
          </a:prstGeom>
          <a:ln w="28575"/>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E57D10F2-0FC6-4489-A03D-8813A683FBB3}"/>
              </a:ext>
            </a:extLst>
          </p:cNvPr>
          <p:cNvCxnSpPr>
            <a:cxnSpLocks/>
          </p:cNvCxnSpPr>
          <p:nvPr/>
        </p:nvCxnSpPr>
        <p:spPr>
          <a:xfrm flipH="1">
            <a:off x="7365867" y="6028881"/>
            <a:ext cx="3664083" cy="0"/>
          </a:xfrm>
          <a:prstGeom prst="line">
            <a:avLst/>
          </a:prstGeom>
          <a:ln w="28575"/>
        </p:spPr>
        <p:style>
          <a:lnRef idx="1">
            <a:schemeClr val="dk1"/>
          </a:lnRef>
          <a:fillRef idx="0">
            <a:schemeClr val="dk1"/>
          </a:fillRef>
          <a:effectRef idx="0">
            <a:schemeClr val="dk1"/>
          </a:effectRef>
          <a:fontRef idx="minor">
            <a:schemeClr val="tx1"/>
          </a:fontRef>
        </p:style>
      </p:cxnSp>
      <p:sp>
        <p:nvSpPr>
          <p:cNvPr id="17" name="Content Placeholder 16">
            <a:extLst>
              <a:ext uri="{FF2B5EF4-FFF2-40B4-BE49-F238E27FC236}">
                <a16:creationId xmlns:a16="http://schemas.microsoft.com/office/drawing/2014/main" id="{6D9D5B34-7BB3-406A-9F97-40BD433902A4}"/>
              </a:ext>
            </a:extLst>
          </p:cNvPr>
          <p:cNvSpPr>
            <a:spLocks noGrp="1"/>
          </p:cNvSpPr>
          <p:nvPr>
            <p:ph idx="1"/>
          </p:nvPr>
        </p:nvSpPr>
        <p:spPr/>
        <p:txBody>
          <a:bodyPr/>
          <a:lstStyle/>
          <a:p>
            <a:pPr marL="0" indent="0">
              <a:buNone/>
            </a:pPr>
            <a:endParaRPr lang="en-US" b="1" dirty="0">
              <a:solidFill>
                <a:srgbClr val="C00000"/>
              </a:solidFill>
            </a:endParaRPr>
          </a:p>
          <a:p>
            <a:pPr marL="0" indent="0">
              <a:spcBef>
                <a:spcPts val="0"/>
              </a:spcBef>
              <a:buNone/>
            </a:pPr>
            <a:endParaRPr lang="en-US" sz="2000" dirty="0"/>
          </a:p>
        </p:txBody>
      </p:sp>
      <p:sp>
        <p:nvSpPr>
          <p:cNvPr id="19" name="TextBox 18">
            <a:extLst>
              <a:ext uri="{FF2B5EF4-FFF2-40B4-BE49-F238E27FC236}">
                <a16:creationId xmlns:a16="http://schemas.microsoft.com/office/drawing/2014/main" id="{E6DB182E-C0D3-4FAC-94F3-16A3D5DA6436}"/>
              </a:ext>
            </a:extLst>
          </p:cNvPr>
          <p:cNvSpPr txBox="1"/>
          <p:nvPr/>
        </p:nvSpPr>
        <p:spPr>
          <a:xfrm>
            <a:off x="6689614" y="2622512"/>
            <a:ext cx="676253" cy="923330"/>
          </a:xfrm>
          <a:prstGeom prst="rect">
            <a:avLst/>
          </a:prstGeom>
          <a:noFill/>
        </p:spPr>
        <p:txBody>
          <a:bodyPr wrap="square" rtlCol="0">
            <a:spAutoFit/>
          </a:bodyPr>
          <a:lstStyle/>
          <a:p>
            <a:r>
              <a:rPr lang="en-US" dirty="0"/>
              <a:t>Avg Total Cost</a:t>
            </a:r>
          </a:p>
        </p:txBody>
      </p:sp>
      <p:sp>
        <p:nvSpPr>
          <p:cNvPr id="24" name="TextBox 23">
            <a:extLst>
              <a:ext uri="{FF2B5EF4-FFF2-40B4-BE49-F238E27FC236}">
                <a16:creationId xmlns:a16="http://schemas.microsoft.com/office/drawing/2014/main" id="{67649DC9-031A-4C66-B2E2-C2CCA8B0FDF8}"/>
              </a:ext>
            </a:extLst>
          </p:cNvPr>
          <p:cNvSpPr txBox="1"/>
          <p:nvPr/>
        </p:nvSpPr>
        <p:spPr>
          <a:xfrm>
            <a:off x="10115550" y="6033184"/>
            <a:ext cx="1114417" cy="369332"/>
          </a:xfrm>
          <a:prstGeom prst="rect">
            <a:avLst/>
          </a:prstGeom>
          <a:noFill/>
        </p:spPr>
        <p:txBody>
          <a:bodyPr wrap="square" rtlCol="0">
            <a:spAutoFit/>
          </a:bodyPr>
          <a:lstStyle/>
          <a:p>
            <a:r>
              <a:rPr lang="en-US" dirty="0"/>
              <a:t>Output</a:t>
            </a:r>
          </a:p>
        </p:txBody>
      </p:sp>
      <p:graphicFrame>
        <p:nvGraphicFramePr>
          <p:cNvPr id="3" name="Table 2">
            <a:extLst>
              <a:ext uri="{FF2B5EF4-FFF2-40B4-BE49-F238E27FC236}">
                <a16:creationId xmlns:a16="http://schemas.microsoft.com/office/drawing/2014/main" id="{B556870E-3CEC-486C-A4DE-EF7760F38351}"/>
              </a:ext>
            </a:extLst>
          </p:cNvPr>
          <p:cNvGraphicFramePr>
            <a:graphicFrameLocks noGrp="1"/>
          </p:cNvGraphicFramePr>
          <p:nvPr>
            <p:extLst>
              <p:ext uri="{D42A27DB-BD31-4B8C-83A1-F6EECF244321}">
                <p14:modId xmlns:p14="http://schemas.microsoft.com/office/powerpoint/2010/main" val="4134076674"/>
              </p:ext>
            </p:extLst>
          </p:nvPr>
        </p:nvGraphicFramePr>
        <p:xfrm>
          <a:off x="637615" y="549424"/>
          <a:ext cx="5928166" cy="6172051"/>
        </p:xfrm>
        <a:graphic>
          <a:graphicData uri="http://schemas.openxmlformats.org/drawingml/2006/table">
            <a:tbl>
              <a:tblPr>
                <a:tableStyleId>{5C22544A-7EE6-4342-B048-85BDC9FD1C3A}</a:tableStyleId>
              </a:tblPr>
              <a:tblGrid>
                <a:gridCol w="773651">
                  <a:extLst>
                    <a:ext uri="{9D8B030D-6E8A-4147-A177-3AD203B41FA5}">
                      <a16:colId xmlns:a16="http://schemas.microsoft.com/office/drawing/2014/main" val="2849367854"/>
                    </a:ext>
                  </a:extLst>
                </a:gridCol>
                <a:gridCol w="773651">
                  <a:extLst>
                    <a:ext uri="{9D8B030D-6E8A-4147-A177-3AD203B41FA5}">
                      <a16:colId xmlns:a16="http://schemas.microsoft.com/office/drawing/2014/main" val="3878722383"/>
                    </a:ext>
                  </a:extLst>
                </a:gridCol>
                <a:gridCol w="1160477">
                  <a:extLst>
                    <a:ext uri="{9D8B030D-6E8A-4147-A177-3AD203B41FA5}">
                      <a16:colId xmlns:a16="http://schemas.microsoft.com/office/drawing/2014/main" val="2055426722"/>
                    </a:ext>
                  </a:extLst>
                </a:gridCol>
                <a:gridCol w="1160477">
                  <a:extLst>
                    <a:ext uri="{9D8B030D-6E8A-4147-A177-3AD203B41FA5}">
                      <a16:colId xmlns:a16="http://schemas.microsoft.com/office/drawing/2014/main" val="3856667153"/>
                    </a:ext>
                  </a:extLst>
                </a:gridCol>
                <a:gridCol w="899433">
                  <a:extLst>
                    <a:ext uri="{9D8B030D-6E8A-4147-A177-3AD203B41FA5}">
                      <a16:colId xmlns:a16="http://schemas.microsoft.com/office/drawing/2014/main" val="2544242882"/>
                    </a:ext>
                  </a:extLst>
                </a:gridCol>
                <a:gridCol w="1160477">
                  <a:extLst>
                    <a:ext uri="{9D8B030D-6E8A-4147-A177-3AD203B41FA5}">
                      <a16:colId xmlns:a16="http://schemas.microsoft.com/office/drawing/2014/main" val="266804720"/>
                    </a:ext>
                  </a:extLst>
                </a:gridCol>
              </a:tblGrid>
              <a:tr h="242386">
                <a:tc gridSpan="2">
                  <a:txBody>
                    <a:bodyPr/>
                    <a:lstStyle/>
                    <a:p>
                      <a:pPr algn="l" fontAlgn="b"/>
                      <a:r>
                        <a:rPr lang="en-US" sz="1800" u="none" strike="noStrike" dirty="0">
                          <a:effectLst/>
                        </a:rPr>
                        <a:t>  </a:t>
                      </a:r>
                      <a:r>
                        <a:rPr lang="en-US" sz="1800" i="0" u="sng" strike="noStrike" dirty="0">
                          <a:effectLst/>
                        </a:rPr>
                        <a:t>Assume</a:t>
                      </a:r>
                      <a:endParaRPr lang="en-US" sz="1800" b="0" i="1"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hMerge="1">
                  <a:txBody>
                    <a:bodyPr/>
                    <a:lstStyle/>
                    <a:p>
                      <a:endParaRPr lang="en-US"/>
                    </a:p>
                  </a:txBody>
                  <a:tcPr/>
                </a:tc>
                <a:tc>
                  <a:txBody>
                    <a:bodyPr/>
                    <a:lstStyle/>
                    <a:p>
                      <a:pPr algn="l" fontAlgn="b"/>
                      <a:endParaRPr lang="en-US" sz="1800" b="0" i="1"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1"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1"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1"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extLst>
                  <a:ext uri="{0D108BD9-81ED-4DB2-BD59-A6C34878D82A}">
                    <a16:rowId xmlns:a16="http://schemas.microsoft.com/office/drawing/2014/main" val="2073104520"/>
                  </a:ext>
                </a:extLst>
              </a:tr>
              <a:tr h="449668">
                <a:tc gridSpan="3">
                  <a:txBody>
                    <a:bodyPr/>
                    <a:lstStyle/>
                    <a:p>
                      <a:pPr algn="l" fontAlgn="b"/>
                      <a:r>
                        <a:rPr lang="en-US" sz="1800" u="none" strike="noStrike" dirty="0">
                          <a:effectLst/>
                        </a:rPr>
                        <a:t>  variable costs = $1 per unit </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hMerge="1">
                  <a:txBody>
                    <a:bodyPr/>
                    <a:lstStyle/>
                    <a:p>
                      <a:endParaRPr lang="en-US"/>
                    </a:p>
                  </a:txBody>
                  <a:tcPr/>
                </a:tc>
                <a:tc hMerge="1">
                  <a:txBody>
                    <a:bodyPr/>
                    <a:lstStyle/>
                    <a:p>
                      <a:endParaRPr lang="en-US"/>
                    </a:p>
                  </a:txBody>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extLst>
                  <a:ext uri="{0D108BD9-81ED-4DB2-BD59-A6C34878D82A}">
                    <a16:rowId xmlns:a16="http://schemas.microsoft.com/office/drawing/2014/main" val="4278369998"/>
                  </a:ext>
                </a:extLst>
              </a:tr>
              <a:tr h="242386">
                <a:tc gridSpan="6">
                  <a:txBody>
                    <a:bodyPr/>
                    <a:lstStyle/>
                    <a:p>
                      <a:pPr algn="l" fontAlgn="b"/>
                      <a:r>
                        <a:rPr lang="en-US" sz="1800" u="none" strike="noStrike" dirty="0">
                          <a:effectLst/>
                        </a:rPr>
                        <a:t>  fixed costs = $20 (incl. competitive return on capital) </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33004437"/>
                  </a:ext>
                </a:extLst>
              </a:tr>
              <a:tr h="242386">
                <a:tc>
                  <a:txBody>
                    <a:bodyPr/>
                    <a:lstStyle/>
                    <a:p>
                      <a:pPr algn="l" fontAlgn="b"/>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extLst>
                  <a:ext uri="{0D108BD9-81ED-4DB2-BD59-A6C34878D82A}">
                    <a16:rowId xmlns:a16="http://schemas.microsoft.com/office/drawing/2014/main" val="2177973896"/>
                  </a:ext>
                </a:extLst>
              </a:tr>
              <a:tr h="242386">
                <a:tc>
                  <a:txBody>
                    <a:bodyPr/>
                    <a:lstStyle/>
                    <a:p>
                      <a:pPr algn="l" fontAlgn="b"/>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extLst>
                  <a:ext uri="{0D108BD9-81ED-4DB2-BD59-A6C34878D82A}">
                    <a16:rowId xmlns:a16="http://schemas.microsoft.com/office/drawing/2014/main" val="832485829"/>
                  </a:ext>
                </a:extLst>
              </a:tr>
              <a:tr h="670323">
                <a:tc>
                  <a:txBody>
                    <a:bodyPr/>
                    <a:lstStyle/>
                    <a:p>
                      <a:pPr algn="l" fontAlgn="b"/>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dirty="0">
                          <a:effectLst/>
                        </a:rPr>
                        <a:t> variable  </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 fixed &amp; K </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 total  </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 average </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extLst>
                  <a:ext uri="{0D108BD9-81ED-4DB2-BD59-A6C34878D82A}">
                    <a16:rowId xmlns:a16="http://schemas.microsoft.com/office/drawing/2014/main" val="2954321574"/>
                  </a:ext>
                </a:extLst>
              </a:tr>
              <a:tr h="242386">
                <a:tc>
                  <a:txBody>
                    <a:bodyPr/>
                    <a:lstStyle/>
                    <a:p>
                      <a:pPr algn="r" fontAlgn="b"/>
                      <a:r>
                        <a:rPr lang="en-US" sz="1800" u="sng" strike="noStrike" dirty="0">
                          <a:effectLst/>
                        </a:rPr>
                        <a:t> output </a:t>
                      </a:r>
                      <a:endParaRPr lang="en-US" sz="1800" b="0" i="0" u="sng"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sng" strike="noStrike" dirty="0">
                          <a:effectLst/>
                        </a:rPr>
                        <a:t> costs  </a:t>
                      </a:r>
                      <a:endParaRPr lang="en-US" sz="1800" b="0" i="0" u="sng"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sng" strike="noStrike">
                          <a:effectLst/>
                        </a:rPr>
                        <a:t> costs  </a:t>
                      </a:r>
                      <a:endParaRPr lang="en-US" sz="1800" b="0" i="0" u="sng"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sng" strike="noStrike">
                          <a:effectLst/>
                        </a:rPr>
                        <a:t> costs </a:t>
                      </a:r>
                      <a:endParaRPr lang="en-US" sz="1800" b="0" i="0" u="sng"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sng" strike="noStrike">
                          <a:effectLst/>
                        </a:rPr>
                        <a:t> costs  </a:t>
                      </a:r>
                      <a:endParaRPr lang="en-US" sz="1800" b="0" i="0" u="sng"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extLst>
                  <a:ext uri="{0D108BD9-81ED-4DB2-BD59-A6C34878D82A}">
                    <a16:rowId xmlns:a16="http://schemas.microsoft.com/office/drawing/2014/main" val="3943905300"/>
                  </a:ext>
                </a:extLst>
              </a:tr>
              <a:tr h="242386">
                <a:tc>
                  <a:txBody>
                    <a:bodyPr/>
                    <a:lstStyle/>
                    <a:p>
                      <a:pPr algn="r" fontAlgn="b"/>
                      <a:r>
                        <a:rPr lang="en-US" sz="1800" u="none" strike="noStrike" dirty="0">
                          <a:effectLst/>
                        </a:rPr>
                        <a:t>0</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dirty="0">
                          <a:effectLst/>
                        </a:rPr>
                        <a:t>$0</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extLst>
                  <a:ext uri="{0D108BD9-81ED-4DB2-BD59-A6C34878D82A}">
                    <a16:rowId xmlns:a16="http://schemas.microsoft.com/office/drawing/2014/main" val="2363556521"/>
                  </a:ext>
                </a:extLst>
              </a:tr>
              <a:tr h="242386">
                <a:tc>
                  <a:txBody>
                    <a:bodyPr/>
                    <a:lstStyle/>
                    <a:p>
                      <a:pPr algn="r" fontAlgn="b"/>
                      <a:r>
                        <a:rPr lang="en-US" sz="1800" u="none" strike="noStrike" dirty="0">
                          <a:effectLst/>
                        </a:rPr>
                        <a:t>1</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dirty="0">
                          <a:effectLst/>
                        </a:rPr>
                        <a:t>$1</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$21</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$21.00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extLst>
                  <a:ext uri="{0D108BD9-81ED-4DB2-BD59-A6C34878D82A}">
                    <a16:rowId xmlns:a16="http://schemas.microsoft.com/office/drawing/2014/main" val="4149269344"/>
                  </a:ext>
                </a:extLst>
              </a:tr>
              <a:tr h="242386">
                <a:tc>
                  <a:txBody>
                    <a:bodyPr/>
                    <a:lstStyle/>
                    <a:p>
                      <a:pPr algn="r" fontAlgn="b"/>
                      <a:r>
                        <a:rPr lang="en-US" sz="1800" u="none" strike="noStrike" dirty="0">
                          <a:effectLst/>
                        </a:rPr>
                        <a:t>2</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dirty="0">
                          <a:effectLst/>
                        </a:rPr>
                        <a:t>$2</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$22</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$11.00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extLst>
                  <a:ext uri="{0D108BD9-81ED-4DB2-BD59-A6C34878D82A}">
                    <a16:rowId xmlns:a16="http://schemas.microsoft.com/office/drawing/2014/main" val="4200299821"/>
                  </a:ext>
                </a:extLst>
              </a:tr>
              <a:tr h="242386">
                <a:tc>
                  <a:txBody>
                    <a:bodyPr/>
                    <a:lstStyle/>
                    <a:p>
                      <a:pPr algn="r" fontAlgn="b"/>
                      <a:r>
                        <a:rPr lang="en-US" sz="1800" u="none" strike="noStrike" dirty="0">
                          <a:effectLst/>
                        </a:rPr>
                        <a:t>3</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dirty="0">
                          <a:effectLst/>
                        </a:rPr>
                        <a:t>$3</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$23</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$7.67</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extLst>
                  <a:ext uri="{0D108BD9-81ED-4DB2-BD59-A6C34878D82A}">
                    <a16:rowId xmlns:a16="http://schemas.microsoft.com/office/drawing/2014/main" val="384233202"/>
                  </a:ext>
                </a:extLst>
              </a:tr>
              <a:tr h="242386">
                <a:tc>
                  <a:txBody>
                    <a:bodyPr/>
                    <a:lstStyle/>
                    <a:p>
                      <a:pPr algn="r" fontAlgn="b"/>
                      <a:r>
                        <a:rPr lang="en-US" sz="1800" u="none" strike="noStrike" dirty="0">
                          <a:effectLst/>
                        </a:rPr>
                        <a:t>4</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dirty="0">
                          <a:effectLst/>
                        </a:rPr>
                        <a:t>$4</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$24</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$6.00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extLst>
                  <a:ext uri="{0D108BD9-81ED-4DB2-BD59-A6C34878D82A}">
                    <a16:rowId xmlns:a16="http://schemas.microsoft.com/office/drawing/2014/main" val="2409339538"/>
                  </a:ext>
                </a:extLst>
              </a:tr>
              <a:tr h="242386">
                <a:tc>
                  <a:txBody>
                    <a:bodyPr/>
                    <a:lstStyle/>
                    <a:p>
                      <a:pPr algn="r" fontAlgn="b"/>
                      <a:r>
                        <a:rPr lang="en-US" sz="1800" u="none" strike="noStrike" dirty="0">
                          <a:effectLst/>
                        </a:rPr>
                        <a:t>5</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dirty="0">
                          <a:effectLst/>
                        </a:rPr>
                        <a:t>$5</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dirty="0">
                          <a:effectLst/>
                        </a:rPr>
                        <a:t>$25</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$5.00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extLst>
                  <a:ext uri="{0D108BD9-81ED-4DB2-BD59-A6C34878D82A}">
                    <a16:rowId xmlns:a16="http://schemas.microsoft.com/office/drawing/2014/main" val="3062220504"/>
                  </a:ext>
                </a:extLst>
              </a:tr>
              <a:tr h="242386">
                <a:tc>
                  <a:txBody>
                    <a:bodyPr/>
                    <a:lstStyle/>
                    <a:p>
                      <a:pPr algn="r" fontAlgn="b"/>
                      <a:r>
                        <a:rPr lang="en-US" sz="1800" u="none" strike="noStrike" dirty="0">
                          <a:effectLst/>
                        </a:rPr>
                        <a:t>6</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dirty="0">
                          <a:effectLst/>
                        </a:rPr>
                        <a:t>$6</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$26</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$4.33</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extLst>
                  <a:ext uri="{0D108BD9-81ED-4DB2-BD59-A6C34878D82A}">
                    <a16:rowId xmlns:a16="http://schemas.microsoft.com/office/drawing/2014/main" val="91015550"/>
                  </a:ext>
                </a:extLst>
              </a:tr>
              <a:tr h="242386">
                <a:tc>
                  <a:txBody>
                    <a:bodyPr/>
                    <a:lstStyle/>
                    <a:p>
                      <a:pPr algn="r" fontAlgn="b"/>
                      <a:r>
                        <a:rPr lang="en-US" sz="1800" u="none" strike="noStrike" dirty="0">
                          <a:effectLst/>
                        </a:rPr>
                        <a:t>7</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dirty="0">
                          <a:effectLst/>
                        </a:rPr>
                        <a:t>$7</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$27</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$3.86</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extLst>
                  <a:ext uri="{0D108BD9-81ED-4DB2-BD59-A6C34878D82A}">
                    <a16:rowId xmlns:a16="http://schemas.microsoft.com/office/drawing/2014/main" val="2200294947"/>
                  </a:ext>
                </a:extLst>
              </a:tr>
              <a:tr h="242386">
                <a:tc>
                  <a:txBody>
                    <a:bodyPr/>
                    <a:lstStyle/>
                    <a:p>
                      <a:pPr algn="r" fontAlgn="b"/>
                      <a:r>
                        <a:rPr lang="en-US" sz="1800" u="none" strike="noStrike" dirty="0">
                          <a:effectLst/>
                        </a:rPr>
                        <a:t>8</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dirty="0">
                          <a:effectLst/>
                        </a:rPr>
                        <a:t>$8</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dirty="0">
                          <a:effectLst/>
                        </a:rPr>
                        <a:t>$28</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$3.50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extLst>
                  <a:ext uri="{0D108BD9-81ED-4DB2-BD59-A6C34878D82A}">
                    <a16:rowId xmlns:a16="http://schemas.microsoft.com/office/drawing/2014/main" val="4238304635"/>
                  </a:ext>
                </a:extLst>
              </a:tr>
              <a:tr h="242386">
                <a:tc>
                  <a:txBody>
                    <a:bodyPr/>
                    <a:lstStyle/>
                    <a:p>
                      <a:pPr algn="r" fontAlgn="b"/>
                      <a:r>
                        <a:rPr lang="en-US" sz="1800" u="none" strike="noStrike" dirty="0">
                          <a:effectLst/>
                        </a:rPr>
                        <a:t>9</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dirty="0">
                          <a:effectLst/>
                        </a:rPr>
                        <a:t>$9</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$29</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$3.22</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extLst>
                  <a:ext uri="{0D108BD9-81ED-4DB2-BD59-A6C34878D82A}">
                    <a16:rowId xmlns:a16="http://schemas.microsoft.com/office/drawing/2014/main" val="1652838539"/>
                  </a:ext>
                </a:extLst>
              </a:tr>
              <a:tr h="242386">
                <a:tc>
                  <a:txBody>
                    <a:bodyPr/>
                    <a:lstStyle/>
                    <a:p>
                      <a:pPr algn="r" fontAlgn="b"/>
                      <a:r>
                        <a:rPr lang="en-US" sz="1800" u="none" strike="noStrike" dirty="0">
                          <a:effectLst/>
                        </a:rPr>
                        <a:t>10</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dirty="0">
                          <a:effectLst/>
                        </a:rPr>
                        <a:t>$10</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$30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$3.00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extLst>
                  <a:ext uri="{0D108BD9-81ED-4DB2-BD59-A6C34878D82A}">
                    <a16:rowId xmlns:a16="http://schemas.microsoft.com/office/drawing/2014/main" val="3120745799"/>
                  </a:ext>
                </a:extLst>
              </a:tr>
              <a:tr h="242386">
                <a:tc>
                  <a:txBody>
                    <a:bodyPr/>
                    <a:lstStyle/>
                    <a:p>
                      <a:pPr algn="r" fontAlgn="b"/>
                      <a:r>
                        <a:rPr lang="en-US" sz="1800" u="none" strike="noStrike" dirty="0">
                          <a:effectLst/>
                        </a:rPr>
                        <a:t>20</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dirty="0">
                          <a:effectLst/>
                        </a:rPr>
                        <a:t>$20</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$40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a:effectLst/>
                        </a:rPr>
                        <a:t>$2.00</a:t>
                      </a:r>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a:solidFill>
                          <a:srgbClr val="000000"/>
                        </a:solidFill>
                        <a:effectLst/>
                        <a:latin typeface="Calibri" panose="020F0502020204030204" pitchFamily="34" charset="0"/>
                      </a:endParaRPr>
                    </a:p>
                  </a:txBody>
                  <a:tcPr marL="6350" marR="6350" marT="6350" marB="0" anchor="b">
                    <a:solidFill>
                      <a:srgbClr val="FFFFCC">
                        <a:alpha val="20000"/>
                      </a:srgbClr>
                    </a:solidFill>
                  </a:tcPr>
                </a:tc>
                <a:extLst>
                  <a:ext uri="{0D108BD9-81ED-4DB2-BD59-A6C34878D82A}">
                    <a16:rowId xmlns:a16="http://schemas.microsoft.com/office/drawing/2014/main" val="2255610770"/>
                  </a:ext>
                </a:extLst>
              </a:tr>
              <a:tr h="242386">
                <a:tc>
                  <a:txBody>
                    <a:bodyPr/>
                    <a:lstStyle/>
                    <a:p>
                      <a:pPr algn="r" fontAlgn="b"/>
                      <a:r>
                        <a:rPr lang="en-US" sz="1800" u="none" strike="noStrike" dirty="0">
                          <a:effectLst/>
                        </a:rPr>
                        <a:t>100</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dirty="0">
                          <a:effectLst/>
                        </a:rPr>
                        <a:t>$100</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dirty="0">
                          <a:effectLst/>
                        </a:rPr>
                        <a:t>$20</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dirty="0">
                          <a:effectLst/>
                        </a:rPr>
                        <a:t>$120</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r" fontAlgn="b"/>
                      <a:r>
                        <a:rPr lang="en-US" sz="1800" u="none" strike="noStrike" dirty="0">
                          <a:effectLst/>
                        </a:rPr>
                        <a:t>$1.20</a:t>
                      </a:r>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6350" marR="6350" marT="6350" marB="0" anchor="b">
                    <a:solidFill>
                      <a:srgbClr val="FFFFCC">
                        <a:alpha val="20000"/>
                      </a:srgbClr>
                    </a:solidFill>
                  </a:tcPr>
                </a:tc>
                <a:extLst>
                  <a:ext uri="{0D108BD9-81ED-4DB2-BD59-A6C34878D82A}">
                    <a16:rowId xmlns:a16="http://schemas.microsoft.com/office/drawing/2014/main" val="4006576090"/>
                  </a:ext>
                </a:extLst>
              </a:tr>
            </a:tbl>
          </a:graphicData>
        </a:graphic>
      </p:graphicFrame>
      <p:sp>
        <p:nvSpPr>
          <p:cNvPr id="13" name="TextBox 12">
            <a:extLst>
              <a:ext uri="{FF2B5EF4-FFF2-40B4-BE49-F238E27FC236}">
                <a16:creationId xmlns:a16="http://schemas.microsoft.com/office/drawing/2014/main" id="{EEC90C37-66CC-40D5-98F0-C9176CEC8F9E}"/>
              </a:ext>
            </a:extLst>
          </p:cNvPr>
          <p:cNvSpPr txBox="1"/>
          <p:nvPr/>
        </p:nvSpPr>
        <p:spPr>
          <a:xfrm>
            <a:off x="9003226" y="3294850"/>
            <a:ext cx="3261908" cy="369332"/>
          </a:xfrm>
          <a:prstGeom prst="rect">
            <a:avLst/>
          </a:prstGeom>
          <a:noFill/>
        </p:spPr>
        <p:txBody>
          <a:bodyPr wrap="square" rtlCol="0">
            <a:spAutoFit/>
          </a:bodyPr>
          <a:lstStyle/>
          <a:p>
            <a:r>
              <a:rPr lang="en-US" b="1" dirty="0">
                <a:solidFill>
                  <a:srgbClr val="002060"/>
                </a:solidFill>
              </a:rPr>
              <a:t>Avg Total Cost (ATC) curve</a:t>
            </a:r>
          </a:p>
        </p:txBody>
      </p:sp>
      <p:cxnSp>
        <p:nvCxnSpPr>
          <p:cNvPr id="14" name="Straight Arrow Connector 13">
            <a:extLst>
              <a:ext uri="{FF2B5EF4-FFF2-40B4-BE49-F238E27FC236}">
                <a16:creationId xmlns:a16="http://schemas.microsoft.com/office/drawing/2014/main" id="{29C0786C-4126-4D22-ACFF-B711164C45C4}"/>
              </a:ext>
            </a:extLst>
          </p:cNvPr>
          <p:cNvCxnSpPr>
            <a:cxnSpLocks/>
          </p:cNvCxnSpPr>
          <p:nvPr/>
        </p:nvCxnSpPr>
        <p:spPr>
          <a:xfrm flipH="1">
            <a:off x="8326064" y="3479516"/>
            <a:ext cx="643704" cy="429904"/>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86879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7F5E1-7DC9-4EAE-8A2F-6345CFCC2097}"/>
              </a:ext>
            </a:extLst>
          </p:cNvPr>
          <p:cNvSpPr>
            <a:spLocks noGrp="1"/>
          </p:cNvSpPr>
          <p:nvPr>
            <p:ph type="title"/>
          </p:nvPr>
        </p:nvSpPr>
        <p:spPr>
          <a:xfrm>
            <a:off x="199869" y="85669"/>
            <a:ext cx="11079725" cy="1325563"/>
          </a:xfrm>
        </p:spPr>
        <p:txBody>
          <a:bodyPr/>
          <a:lstStyle/>
          <a:p>
            <a:r>
              <a:rPr lang="en-US" dirty="0"/>
              <a:t>Translating Average Total Cost into Minimum Viable Scale (MVS)</a:t>
            </a:r>
          </a:p>
        </p:txBody>
      </p:sp>
      <p:sp>
        <p:nvSpPr>
          <p:cNvPr id="4" name="Slide Number Placeholder 3">
            <a:extLst>
              <a:ext uri="{FF2B5EF4-FFF2-40B4-BE49-F238E27FC236}">
                <a16:creationId xmlns:a16="http://schemas.microsoft.com/office/drawing/2014/main" id="{4206010A-70B6-4BCA-A0A2-0410DBEFE4E3}"/>
              </a:ext>
            </a:extLst>
          </p:cNvPr>
          <p:cNvSpPr>
            <a:spLocks noGrp="1"/>
          </p:cNvSpPr>
          <p:nvPr>
            <p:ph type="sldNum" sz="quarter" idx="12"/>
          </p:nvPr>
        </p:nvSpPr>
        <p:spPr/>
        <p:txBody>
          <a:bodyPr/>
          <a:lstStyle/>
          <a:p>
            <a:fld id="{A3FA0A93-60EE-4E9D-852F-604094E61050}" type="slidenum">
              <a:rPr lang="en-US" smtClean="0"/>
              <a:t>18</a:t>
            </a:fld>
            <a:endParaRPr lang="en-US"/>
          </a:p>
        </p:txBody>
      </p:sp>
      <p:sp>
        <p:nvSpPr>
          <p:cNvPr id="10" name="Arc 9">
            <a:extLst>
              <a:ext uri="{FF2B5EF4-FFF2-40B4-BE49-F238E27FC236}">
                <a16:creationId xmlns:a16="http://schemas.microsoft.com/office/drawing/2014/main" id="{2D060BA1-A97B-48BD-BE75-C53911F986FE}"/>
              </a:ext>
            </a:extLst>
          </p:cNvPr>
          <p:cNvSpPr/>
          <p:nvPr/>
        </p:nvSpPr>
        <p:spPr>
          <a:xfrm rot="5400000" flipV="1">
            <a:off x="5184037" y="-2382380"/>
            <a:ext cx="6701431" cy="9777413"/>
          </a:xfrm>
          <a:prstGeom prst="arc">
            <a:avLst>
              <a:gd name="adj1" fmla="val 16530025"/>
              <a:gd name="adj2" fmla="val 20028603"/>
            </a:avLst>
          </a:prstGeom>
          <a:ln w="44450">
            <a:solidFill>
              <a:schemeClr val="accent1">
                <a:lumMod val="50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BBF2D01B-DD59-44DE-8D09-FE3ABCB04C7B}"/>
              </a:ext>
            </a:extLst>
          </p:cNvPr>
          <p:cNvCxnSpPr/>
          <p:nvPr/>
        </p:nvCxnSpPr>
        <p:spPr>
          <a:xfrm>
            <a:off x="3388215" y="2506327"/>
            <a:ext cx="0" cy="3393649"/>
          </a:xfrm>
          <a:prstGeom prst="line">
            <a:avLst/>
          </a:prstGeom>
          <a:ln w="28575"/>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E57D10F2-0FC6-4489-A03D-8813A683FBB3}"/>
              </a:ext>
            </a:extLst>
          </p:cNvPr>
          <p:cNvCxnSpPr>
            <a:cxnSpLocks/>
          </p:cNvCxnSpPr>
          <p:nvPr/>
        </p:nvCxnSpPr>
        <p:spPr>
          <a:xfrm flipH="1">
            <a:off x="3388215" y="5868878"/>
            <a:ext cx="3616669" cy="59035"/>
          </a:xfrm>
          <a:prstGeom prst="line">
            <a:avLst/>
          </a:prstGeom>
          <a:ln w="28575"/>
        </p:spPr>
        <p:style>
          <a:lnRef idx="1">
            <a:schemeClr val="dk1"/>
          </a:lnRef>
          <a:fillRef idx="0">
            <a:schemeClr val="dk1"/>
          </a:fillRef>
          <a:effectRef idx="0">
            <a:schemeClr val="dk1"/>
          </a:effectRef>
          <a:fontRef idx="minor">
            <a:schemeClr val="tx1"/>
          </a:fontRef>
        </p:style>
      </p:cxnSp>
      <p:sp>
        <p:nvSpPr>
          <p:cNvPr id="17" name="Content Placeholder 16">
            <a:extLst>
              <a:ext uri="{FF2B5EF4-FFF2-40B4-BE49-F238E27FC236}">
                <a16:creationId xmlns:a16="http://schemas.microsoft.com/office/drawing/2014/main" id="{6D9D5B34-7BB3-406A-9F97-40BD433902A4}"/>
              </a:ext>
            </a:extLst>
          </p:cNvPr>
          <p:cNvSpPr>
            <a:spLocks noGrp="1"/>
          </p:cNvSpPr>
          <p:nvPr>
            <p:ph idx="1"/>
          </p:nvPr>
        </p:nvSpPr>
        <p:spPr/>
        <p:txBody>
          <a:bodyPr/>
          <a:lstStyle/>
          <a:p>
            <a:pPr marL="0" indent="0">
              <a:buNone/>
            </a:pPr>
            <a:endParaRPr lang="en-US" b="1" dirty="0">
              <a:solidFill>
                <a:srgbClr val="C00000"/>
              </a:solidFill>
            </a:endParaRPr>
          </a:p>
          <a:p>
            <a:pPr marL="0" indent="0">
              <a:spcBef>
                <a:spcPts val="0"/>
              </a:spcBef>
              <a:buNone/>
            </a:pPr>
            <a:endParaRPr lang="en-US" sz="2000" dirty="0"/>
          </a:p>
        </p:txBody>
      </p:sp>
      <p:sp>
        <p:nvSpPr>
          <p:cNvPr id="19" name="TextBox 18">
            <a:extLst>
              <a:ext uri="{FF2B5EF4-FFF2-40B4-BE49-F238E27FC236}">
                <a16:creationId xmlns:a16="http://schemas.microsoft.com/office/drawing/2014/main" id="{E6DB182E-C0D3-4FAC-94F3-16A3D5DA6436}"/>
              </a:ext>
            </a:extLst>
          </p:cNvPr>
          <p:cNvSpPr txBox="1"/>
          <p:nvPr/>
        </p:nvSpPr>
        <p:spPr>
          <a:xfrm>
            <a:off x="2344899" y="2536580"/>
            <a:ext cx="785479" cy="369332"/>
          </a:xfrm>
          <a:prstGeom prst="rect">
            <a:avLst/>
          </a:prstGeom>
          <a:noFill/>
        </p:spPr>
        <p:txBody>
          <a:bodyPr wrap="square" rtlCol="0">
            <a:spAutoFit/>
          </a:bodyPr>
          <a:lstStyle/>
          <a:p>
            <a:r>
              <a:rPr lang="en-US" b="1" dirty="0">
                <a:solidFill>
                  <a:srgbClr val="C00000"/>
                </a:solidFill>
              </a:rPr>
              <a:t>Price</a:t>
            </a:r>
          </a:p>
        </p:txBody>
      </p:sp>
      <p:sp>
        <p:nvSpPr>
          <p:cNvPr id="24" name="TextBox 23">
            <a:extLst>
              <a:ext uri="{FF2B5EF4-FFF2-40B4-BE49-F238E27FC236}">
                <a16:creationId xmlns:a16="http://schemas.microsoft.com/office/drawing/2014/main" id="{67649DC9-031A-4C66-B2E2-C2CCA8B0FDF8}"/>
              </a:ext>
            </a:extLst>
          </p:cNvPr>
          <p:cNvSpPr txBox="1"/>
          <p:nvPr/>
        </p:nvSpPr>
        <p:spPr>
          <a:xfrm>
            <a:off x="5739732" y="6004133"/>
            <a:ext cx="2346030" cy="369332"/>
          </a:xfrm>
          <a:prstGeom prst="rect">
            <a:avLst/>
          </a:prstGeom>
          <a:noFill/>
        </p:spPr>
        <p:txBody>
          <a:bodyPr wrap="square" rtlCol="0">
            <a:spAutoFit/>
          </a:bodyPr>
          <a:lstStyle/>
          <a:p>
            <a:r>
              <a:rPr lang="en-US" b="1" dirty="0">
                <a:solidFill>
                  <a:srgbClr val="C00000"/>
                </a:solidFill>
              </a:rPr>
              <a:t>Min Viable Scale</a:t>
            </a:r>
          </a:p>
        </p:txBody>
      </p:sp>
      <p:sp>
        <p:nvSpPr>
          <p:cNvPr id="5" name="TextBox 4">
            <a:extLst>
              <a:ext uri="{FF2B5EF4-FFF2-40B4-BE49-F238E27FC236}">
                <a16:creationId xmlns:a16="http://schemas.microsoft.com/office/drawing/2014/main" id="{4771E9BB-3950-4A91-BBA5-B9E404C8959D}"/>
              </a:ext>
            </a:extLst>
          </p:cNvPr>
          <p:cNvSpPr txBox="1"/>
          <p:nvPr/>
        </p:nvSpPr>
        <p:spPr>
          <a:xfrm>
            <a:off x="6615626" y="4430041"/>
            <a:ext cx="3261908" cy="369332"/>
          </a:xfrm>
          <a:prstGeom prst="rect">
            <a:avLst/>
          </a:prstGeom>
          <a:noFill/>
        </p:spPr>
        <p:txBody>
          <a:bodyPr wrap="square" rtlCol="0">
            <a:spAutoFit/>
          </a:bodyPr>
          <a:lstStyle/>
          <a:p>
            <a:r>
              <a:rPr lang="en-US" b="1" dirty="0">
                <a:solidFill>
                  <a:srgbClr val="002060"/>
                </a:solidFill>
              </a:rPr>
              <a:t>Avg Total Cost (ATC) curve</a:t>
            </a:r>
          </a:p>
        </p:txBody>
      </p:sp>
      <p:cxnSp>
        <p:nvCxnSpPr>
          <p:cNvPr id="7" name="Straight Arrow Connector 6">
            <a:extLst>
              <a:ext uri="{FF2B5EF4-FFF2-40B4-BE49-F238E27FC236}">
                <a16:creationId xmlns:a16="http://schemas.microsoft.com/office/drawing/2014/main" id="{05596766-82F2-4BB1-829C-6C1E6F111026}"/>
              </a:ext>
            </a:extLst>
          </p:cNvPr>
          <p:cNvCxnSpPr>
            <a:cxnSpLocks/>
          </p:cNvCxnSpPr>
          <p:nvPr/>
        </p:nvCxnSpPr>
        <p:spPr>
          <a:xfrm flipH="1">
            <a:off x="5938464" y="4614707"/>
            <a:ext cx="643704" cy="429904"/>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84FA6C4-E6D3-4331-A993-42CA851B54EF}"/>
              </a:ext>
            </a:extLst>
          </p:cNvPr>
          <p:cNvSpPr txBox="1"/>
          <p:nvPr/>
        </p:nvSpPr>
        <p:spPr>
          <a:xfrm>
            <a:off x="3871183" y="5952468"/>
            <a:ext cx="1325366" cy="646331"/>
          </a:xfrm>
          <a:prstGeom prst="rect">
            <a:avLst/>
          </a:prstGeom>
          <a:noFill/>
        </p:spPr>
        <p:txBody>
          <a:bodyPr wrap="square" rtlCol="0">
            <a:spAutoFit/>
          </a:bodyPr>
          <a:lstStyle/>
          <a:p>
            <a:r>
              <a:rPr lang="en-US" b="1" dirty="0">
                <a:solidFill>
                  <a:srgbClr val="0070C0"/>
                </a:solidFill>
              </a:rPr>
              <a:t>MVS</a:t>
            </a:r>
            <a:r>
              <a:rPr lang="en-US" b="1" baseline="-25000" dirty="0">
                <a:solidFill>
                  <a:srgbClr val="0070C0"/>
                </a:solidFill>
              </a:rPr>
              <a:t>1</a:t>
            </a:r>
            <a:r>
              <a:rPr lang="en-US" b="1" dirty="0">
                <a:solidFill>
                  <a:srgbClr val="0070C0"/>
                </a:solidFill>
              </a:rPr>
              <a:t> </a:t>
            </a:r>
          </a:p>
          <a:p>
            <a:r>
              <a:rPr lang="en-US" b="1" dirty="0">
                <a:solidFill>
                  <a:srgbClr val="0070C0"/>
                </a:solidFill>
              </a:rPr>
              <a:t>(Given P</a:t>
            </a:r>
            <a:r>
              <a:rPr lang="en-US" b="1" baseline="-25000" dirty="0">
                <a:solidFill>
                  <a:srgbClr val="0070C0"/>
                </a:solidFill>
              </a:rPr>
              <a:t>1</a:t>
            </a:r>
            <a:r>
              <a:rPr lang="en-US" b="1" dirty="0">
                <a:solidFill>
                  <a:srgbClr val="0070C0"/>
                </a:solidFill>
              </a:rPr>
              <a:t>)</a:t>
            </a:r>
            <a:endParaRPr lang="en-US" b="1" baseline="-25000" dirty="0">
              <a:solidFill>
                <a:srgbClr val="0070C0"/>
              </a:solidFill>
            </a:endParaRPr>
          </a:p>
        </p:txBody>
      </p:sp>
      <p:sp>
        <p:nvSpPr>
          <p:cNvPr id="21" name="TextBox 20">
            <a:extLst>
              <a:ext uri="{FF2B5EF4-FFF2-40B4-BE49-F238E27FC236}">
                <a16:creationId xmlns:a16="http://schemas.microsoft.com/office/drawing/2014/main" id="{CFB1D570-DF2E-40D6-90AB-0C4B09418190}"/>
              </a:ext>
            </a:extLst>
          </p:cNvPr>
          <p:cNvSpPr txBox="1"/>
          <p:nvPr/>
        </p:nvSpPr>
        <p:spPr>
          <a:xfrm flipH="1">
            <a:off x="2842701" y="3833819"/>
            <a:ext cx="575353" cy="461665"/>
          </a:xfrm>
          <a:prstGeom prst="rect">
            <a:avLst/>
          </a:prstGeom>
          <a:noFill/>
        </p:spPr>
        <p:txBody>
          <a:bodyPr wrap="square" rtlCol="0">
            <a:spAutoFit/>
          </a:bodyPr>
          <a:lstStyle/>
          <a:p>
            <a:pPr marL="0" indent="0">
              <a:spcBef>
                <a:spcPts val="0"/>
              </a:spcBef>
              <a:buNone/>
            </a:pPr>
            <a:r>
              <a:rPr lang="en-US" sz="2400" b="1" dirty="0">
                <a:solidFill>
                  <a:srgbClr val="0070C0"/>
                </a:solidFill>
              </a:rPr>
              <a:t>P</a:t>
            </a:r>
            <a:r>
              <a:rPr lang="en-US" sz="2400" b="1" baseline="-25000" dirty="0">
                <a:solidFill>
                  <a:srgbClr val="0070C0"/>
                </a:solidFill>
              </a:rPr>
              <a:t>1</a:t>
            </a:r>
            <a:endParaRPr lang="en-US" sz="2400" b="1" dirty="0">
              <a:solidFill>
                <a:srgbClr val="0070C0"/>
              </a:solidFill>
            </a:endParaRPr>
          </a:p>
        </p:txBody>
      </p:sp>
      <p:cxnSp>
        <p:nvCxnSpPr>
          <p:cNvPr id="23" name="Straight Connector 22">
            <a:extLst>
              <a:ext uri="{FF2B5EF4-FFF2-40B4-BE49-F238E27FC236}">
                <a16:creationId xmlns:a16="http://schemas.microsoft.com/office/drawing/2014/main" id="{AE1B4945-D377-4A61-A199-8F448AC6BEFA}"/>
              </a:ext>
            </a:extLst>
          </p:cNvPr>
          <p:cNvCxnSpPr>
            <a:cxnSpLocks/>
          </p:cNvCxnSpPr>
          <p:nvPr/>
        </p:nvCxnSpPr>
        <p:spPr>
          <a:xfrm flipH="1">
            <a:off x="3388215" y="4203151"/>
            <a:ext cx="885837" cy="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473867B-E76A-4ECB-B230-63C65F587545}"/>
              </a:ext>
            </a:extLst>
          </p:cNvPr>
          <p:cNvCxnSpPr>
            <a:cxnSpLocks/>
          </p:cNvCxnSpPr>
          <p:nvPr/>
        </p:nvCxnSpPr>
        <p:spPr>
          <a:xfrm>
            <a:off x="4274051" y="4151016"/>
            <a:ext cx="0" cy="1747379"/>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2889BD39-2BCF-424E-8397-70A1BCDA6D19}"/>
              </a:ext>
            </a:extLst>
          </p:cNvPr>
          <p:cNvSpPr/>
          <p:nvPr/>
        </p:nvSpPr>
        <p:spPr>
          <a:xfrm>
            <a:off x="4130213" y="4015815"/>
            <a:ext cx="287676" cy="295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43743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ECF73-CC45-4A3E-BD0B-DEF59DB72CA6}"/>
              </a:ext>
            </a:extLst>
          </p:cNvPr>
          <p:cNvSpPr>
            <a:spLocks noGrp="1"/>
          </p:cNvSpPr>
          <p:nvPr>
            <p:ph type="title"/>
          </p:nvPr>
        </p:nvSpPr>
        <p:spPr>
          <a:xfrm>
            <a:off x="462560" y="-178617"/>
            <a:ext cx="10515600" cy="1325563"/>
          </a:xfrm>
        </p:spPr>
        <p:txBody>
          <a:bodyPr/>
          <a:lstStyle/>
          <a:p>
            <a:r>
              <a:rPr lang="en-US" dirty="0"/>
              <a:t>Calculating Minimum Viable Scale </a:t>
            </a:r>
            <a:r>
              <a:rPr lang="en-US" i="1" dirty="0"/>
              <a:t>(MVS)</a:t>
            </a:r>
          </a:p>
        </p:txBody>
      </p:sp>
      <p:sp>
        <p:nvSpPr>
          <p:cNvPr id="4" name="Slide Number Placeholder 3">
            <a:extLst>
              <a:ext uri="{FF2B5EF4-FFF2-40B4-BE49-F238E27FC236}">
                <a16:creationId xmlns:a16="http://schemas.microsoft.com/office/drawing/2014/main" id="{DFC4068E-90E3-4BF7-BB38-538CCD304C9D}"/>
              </a:ext>
            </a:extLst>
          </p:cNvPr>
          <p:cNvSpPr>
            <a:spLocks noGrp="1"/>
          </p:cNvSpPr>
          <p:nvPr>
            <p:ph type="sldNum" sz="quarter" idx="12"/>
          </p:nvPr>
        </p:nvSpPr>
        <p:spPr>
          <a:xfrm>
            <a:off x="3916052" y="4777564"/>
            <a:ext cx="2743200" cy="365125"/>
          </a:xfrm>
        </p:spPr>
        <p:txBody>
          <a:bodyPr/>
          <a:lstStyle/>
          <a:p>
            <a:fld id="{A3FA0A93-60EE-4E9D-852F-604094E61050}" type="slidenum">
              <a:rPr lang="en-US" smtClean="0"/>
              <a:t>19</a:t>
            </a:fld>
            <a:endParaRPr lang="en-US"/>
          </a:p>
        </p:txBody>
      </p:sp>
      <p:sp>
        <p:nvSpPr>
          <p:cNvPr id="3" name="TextBox 2">
            <a:extLst>
              <a:ext uri="{FF2B5EF4-FFF2-40B4-BE49-F238E27FC236}">
                <a16:creationId xmlns:a16="http://schemas.microsoft.com/office/drawing/2014/main" id="{5D07A832-3919-4E87-8580-91A10CC0CA02}"/>
              </a:ext>
            </a:extLst>
          </p:cNvPr>
          <p:cNvSpPr txBox="1"/>
          <p:nvPr/>
        </p:nvSpPr>
        <p:spPr>
          <a:xfrm flipH="1">
            <a:off x="287652" y="907933"/>
            <a:ext cx="9065897" cy="1754326"/>
          </a:xfrm>
          <a:prstGeom prst="rect">
            <a:avLst/>
          </a:prstGeom>
          <a:noFill/>
        </p:spPr>
        <p:txBody>
          <a:bodyPr wrap="square" rtlCol="0">
            <a:spAutoFit/>
          </a:bodyPr>
          <a:lstStyle/>
          <a:p>
            <a:pPr marL="285750" indent="-285750">
              <a:buFont typeface="Arial" panose="020B0604020202020204" pitchFamily="34" charset="0"/>
              <a:buChar char="•"/>
            </a:pPr>
            <a:r>
              <a:rPr lang="en-US" dirty="0" err="1"/>
              <a:t>MVS</a:t>
            </a:r>
            <a:r>
              <a:rPr lang="en-US" dirty="0"/>
              <a:t> = output level required to earn a competitive return on investment </a:t>
            </a:r>
            <a:r>
              <a:rPr lang="en-US" b="1" dirty="0"/>
              <a:t>(“Breakeven” output).</a:t>
            </a:r>
            <a:r>
              <a:rPr lang="en-US" dirty="0"/>
              <a:t>   It is the output, where </a:t>
            </a:r>
            <a:r>
              <a:rPr lang="en-US" b="1" dirty="0"/>
              <a:t>total revenue is equal to total cost</a:t>
            </a:r>
            <a:r>
              <a:rPr lang="en-US" dirty="0"/>
              <a:t>.  </a:t>
            </a:r>
          </a:p>
          <a:p>
            <a:endParaRPr lang="en-US" dirty="0"/>
          </a:p>
          <a:p>
            <a:pPr marL="285750" indent="-285750">
              <a:buFont typeface="Arial" panose="020B0604020202020204" pitchFamily="34" charset="0"/>
              <a:buChar char="•"/>
            </a:pPr>
            <a:r>
              <a:rPr lang="en-US" dirty="0"/>
              <a:t>MVS depends on the market price.</a:t>
            </a:r>
            <a:br>
              <a:rPr lang="en-US" dirty="0"/>
            </a:br>
            <a:endParaRPr lang="en-US" dirty="0"/>
          </a:p>
          <a:p>
            <a:pPr marL="285750" indent="-285750">
              <a:buFont typeface="Arial" panose="020B0604020202020204" pitchFamily="34" charset="0"/>
              <a:buChar char="•"/>
            </a:pPr>
            <a:r>
              <a:rPr lang="en-US" dirty="0" err="1"/>
              <a:t>MVS</a:t>
            </a:r>
            <a:r>
              <a:rPr lang="en-US" dirty="0"/>
              <a:t> assumes that competitive “return on capital invested” is included in costs</a:t>
            </a:r>
          </a:p>
        </p:txBody>
      </p:sp>
      <p:graphicFrame>
        <p:nvGraphicFramePr>
          <p:cNvPr id="7" name="Table 6">
            <a:extLst>
              <a:ext uri="{FF2B5EF4-FFF2-40B4-BE49-F238E27FC236}">
                <a16:creationId xmlns:a16="http://schemas.microsoft.com/office/drawing/2014/main" id="{5CD1099C-75B4-43B3-BC92-F7EF0A9FB551}"/>
              </a:ext>
            </a:extLst>
          </p:cNvPr>
          <p:cNvGraphicFramePr>
            <a:graphicFrameLocks noGrp="1"/>
          </p:cNvGraphicFramePr>
          <p:nvPr/>
        </p:nvGraphicFramePr>
        <p:xfrm>
          <a:off x="8614667" y="3543394"/>
          <a:ext cx="3114773" cy="971486"/>
        </p:xfrm>
        <a:graphic>
          <a:graphicData uri="http://schemas.openxmlformats.org/drawingml/2006/table">
            <a:tbl>
              <a:tblPr>
                <a:tableStyleId>{5C22544A-7EE6-4342-B048-85BDC9FD1C3A}</a:tableStyleId>
              </a:tblPr>
              <a:tblGrid>
                <a:gridCol w="3114773">
                  <a:extLst>
                    <a:ext uri="{9D8B030D-6E8A-4147-A177-3AD203B41FA5}">
                      <a16:colId xmlns:a16="http://schemas.microsoft.com/office/drawing/2014/main" val="2048363493"/>
                    </a:ext>
                  </a:extLst>
                </a:gridCol>
              </a:tblGrid>
              <a:tr h="502070">
                <a:tc>
                  <a:txBody>
                    <a:bodyPr/>
                    <a:lstStyle/>
                    <a:p>
                      <a:pPr algn="l" fontAlgn="b"/>
                      <a:r>
                        <a:rPr lang="en-US" sz="2400" b="1" u="none" strike="noStrike" dirty="0">
                          <a:effectLst/>
                        </a:rPr>
                        <a:t>  If price is $5, then</a:t>
                      </a:r>
                      <a:br>
                        <a:rPr lang="en-US" sz="2400" b="1" u="none" strike="noStrike" dirty="0">
                          <a:effectLst/>
                        </a:rPr>
                      </a:br>
                      <a:r>
                        <a:rPr lang="en-US" sz="2400" b="1" u="none" strike="noStrike" dirty="0">
                          <a:effectLst/>
                        </a:rPr>
                        <a:t>  </a:t>
                      </a:r>
                      <a:r>
                        <a:rPr lang="en-US" sz="2400" b="1" u="none" strike="noStrike" dirty="0" err="1">
                          <a:effectLst/>
                        </a:rPr>
                        <a:t>MVS</a:t>
                      </a:r>
                      <a:r>
                        <a:rPr lang="en-US" sz="2400" b="1" u="none" strike="noStrike" dirty="0">
                          <a:effectLst/>
                        </a:rPr>
                        <a:t> = 5 mm units.</a:t>
                      </a:r>
                      <a:endParaRPr lang="en-US" sz="2400" b="1" i="0" u="none" strike="noStrike" dirty="0">
                        <a:solidFill>
                          <a:srgbClr val="000000"/>
                        </a:solidFill>
                        <a:effectLst/>
                        <a:latin typeface="Calibri" panose="020F0502020204030204" pitchFamily="34" charset="0"/>
                      </a:endParaRPr>
                    </a:p>
                  </a:txBody>
                  <a:tcPr marL="5063" marR="5063" marT="5063" marB="0" anchor="b">
                    <a:solidFill>
                      <a:schemeClr val="accent2">
                        <a:lumMod val="20000"/>
                        <a:lumOff val="80000"/>
                      </a:schemeClr>
                    </a:solidFill>
                  </a:tcPr>
                </a:tc>
                <a:extLst>
                  <a:ext uri="{0D108BD9-81ED-4DB2-BD59-A6C34878D82A}">
                    <a16:rowId xmlns:a16="http://schemas.microsoft.com/office/drawing/2014/main" val="458329451"/>
                  </a:ext>
                </a:extLst>
              </a:tr>
              <a:tr h="234903">
                <a:tc>
                  <a:txBody>
                    <a:bodyPr/>
                    <a:lstStyle/>
                    <a:p>
                      <a:pPr algn="l" fontAlgn="b"/>
                      <a:endParaRPr lang="en-US" sz="1200" b="0" i="0" u="none" strike="noStrike" dirty="0">
                        <a:solidFill>
                          <a:srgbClr val="000000"/>
                        </a:solidFill>
                        <a:effectLst/>
                        <a:latin typeface="Calibri" panose="020F0502020204030204" pitchFamily="34" charset="0"/>
                      </a:endParaRPr>
                    </a:p>
                  </a:txBody>
                  <a:tcPr marL="5063" marR="5063" marT="5063" marB="0" anchor="b">
                    <a:solidFill>
                      <a:schemeClr val="accent2">
                        <a:lumMod val="20000"/>
                        <a:lumOff val="80000"/>
                      </a:schemeClr>
                    </a:solidFill>
                  </a:tcPr>
                </a:tc>
                <a:extLst>
                  <a:ext uri="{0D108BD9-81ED-4DB2-BD59-A6C34878D82A}">
                    <a16:rowId xmlns:a16="http://schemas.microsoft.com/office/drawing/2014/main" val="3865042253"/>
                  </a:ext>
                </a:extLst>
              </a:tr>
            </a:tbl>
          </a:graphicData>
        </a:graphic>
      </p:graphicFrame>
      <p:graphicFrame>
        <p:nvGraphicFramePr>
          <p:cNvPr id="9" name="Table 8">
            <a:extLst>
              <a:ext uri="{FF2B5EF4-FFF2-40B4-BE49-F238E27FC236}">
                <a16:creationId xmlns:a16="http://schemas.microsoft.com/office/drawing/2014/main" id="{1C8B7D99-2FF4-4D40-A819-7A5660470B0B}"/>
              </a:ext>
            </a:extLst>
          </p:cNvPr>
          <p:cNvGraphicFramePr>
            <a:graphicFrameLocks noGrp="1"/>
          </p:cNvGraphicFramePr>
          <p:nvPr/>
        </p:nvGraphicFramePr>
        <p:xfrm>
          <a:off x="8614667" y="4807746"/>
          <a:ext cx="3114773" cy="1142321"/>
        </p:xfrm>
        <a:graphic>
          <a:graphicData uri="http://schemas.openxmlformats.org/drawingml/2006/table">
            <a:tbl>
              <a:tblPr>
                <a:tableStyleId>{5C22544A-7EE6-4342-B048-85BDC9FD1C3A}</a:tableStyleId>
              </a:tblPr>
              <a:tblGrid>
                <a:gridCol w="3114773">
                  <a:extLst>
                    <a:ext uri="{9D8B030D-6E8A-4147-A177-3AD203B41FA5}">
                      <a16:colId xmlns:a16="http://schemas.microsoft.com/office/drawing/2014/main" val="2048363493"/>
                    </a:ext>
                  </a:extLst>
                </a:gridCol>
              </a:tblGrid>
              <a:tr h="907418">
                <a:tc>
                  <a:txBody>
                    <a:bodyPr/>
                    <a:lstStyle/>
                    <a:p>
                      <a:pPr algn="l" fontAlgn="b"/>
                      <a:r>
                        <a:rPr lang="en-US" sz="2400" b="1" u="none" strike="noStrike" dirty="0">
                          <a:effectLst/>
                        </a:rPr>
                        <a:t> If price were lower, </a:t>
                      </a:r>
                      <a:r>
                        <a:rPr lang="en-US" sz="2400" b="1" u="none" strike="noStrike" dirty="0" err="1">
                          <a:effectLst/>
                        </a:rPr>
                        <a:t>MVS</a:t>
                      </a:r>
                      <a:r>
                        <a:rPr lang="en-US" sz="2400" b="1" u="none" strike="noStrike" dirty="0">
                          <a:effectLst/>
                        </a:rPr>
                        <a:t> would be higher</a:t>
                      </a:r>
                      <a:endParaRPr lang="en-US" sz="2400" b="1" i="0" u="none" strike="noStrike" dirty="0">
                        <a:solidFill>
                          <a:srgbClr val="000000"/>
                        </a:solidFill>
                        <a:effectLst/>
                        <a:latin typeface="Calibri" panose="020F0502020204030204" pitchFamily="34" charset="0"/>
                      </a:endParaRPr>
                    </a:p>
                  </a:txBody>
                  <a:tcPr marL="5063" marR="5063" marT="5063" marB="0" anchor="b">
                    <a:solidFill>
                      <a:schemeClr val="accent2">
                        <a:lumMod val="20000"/>
                        <a:lumOff val="80000"/>
                      </a:schemeClr>
                    </a:solidFill>
                  </a:tcPr>
                </a:tc>
                <a:extLst>
                  <a:ext uri="{0D108BD9-81ED-4DB2-BD59-A6C34878D82A}">
                    <a16:rowId xmlns:a16="http://schemas.microsoft.com/office/drawing/2014/main" val="458329451"/>
                  </a:ext>
                </a:extLst>
              </a:tr>
              <a:tr h="234903">
                <a:tc>
                  <a:txBody>
                    <a:bodyPr/>
                    <a:lstStyle/>
                    <a:p>
                      <a:pPr algn="l" fontAlgn="b"/>
                      <a:endParaRPr lang="en-US" sz="1200" b="0" i="0" u="none" strike="noStrike" dirty="0">
                        <a:solidFill>
                          <a:srgbClr val="000000"/>
                        </a:solidFill>
                        <a:effectLst/>
                        <a:latin typeface="Calibri" panose="020F0502020204030204" pitchFamily="34" charset="0"/>
                      </a:endParaRPr>
                    </a:p>
                  </a:txBody>
                  <a:tcPr marL="5063" marR="5063" marT="5063" marB="0" anchor="b">
                    <a:solidFill>
                      <a:schemeClr val="accent2">
                        <a:lumMod val="20000"/>
                        <a:lumOff val="80000"/>
                      </a:schemeClr>
                    </a:solidFill>
                  </a:tcPr>
                </a:tc>
                <a:extLst>
                  <a:ext uri="{0D108BD9-81ED-4DB2-BD59-A6C34878D82A}">
                    <a16:rowId xmlns:a16="http://schemas.microsoft.com/office/drawing/2014/main" val="3865042253"/>
                  </a:ext>
                </a:extLst>
              </a:tr>
            </a:tbl>
          </a:graphicData>
        </a:graphic>
      </p:graphicFrame>
      <p:graphicFrame>
        <p:nvGraphicFramePr>
          <p:cNvPr id="5" name="Table 4">
            <a:extLst>
              <a:ext uri="{FF2B5EF4-FFF2-40B4-BE49-F238E27FC236}">
                <a16:creationId xmlns:a16="http://schemas.microsoft.com/office/drawing/2014/main" id="{75A3036D-8CB6-414F-A619-B147E9A315AA}"/>
              </a:ext>
            </a:extLst>
          </p:cNvPr>
          <p:cNvGraphicFramePr>
            <a:graphicFrameLocks noGrp="1"/>
          </p:cNvGraphicFramePr>
          <p:nvPr>
            <p:extLst>
              <p:ext uri="{D42A27DB-BD31-4B8C-83A1-F6EECF244321}">
                <p14:modId xmlns:p14="http://schemas.microsoft.com/office/powerpoint/2010/main" val="1197535265"/>
              </p:ext>
            </p:extLst>
          </p:nvPr>
        </p:nvGraphicFramePr>
        <p:xfrm>
          <a:off x="462560" y="2768210"/>
          <a:ext cx="7811302" cy="3898586"/>
        </p:xfrm>
        <a:graphic>
          <a:graphicData uri="http://schemas.openxmlformats.org/drawingml/2006/table">
            <a:tbl>
              <a:tblPr firstRow="1" firstCol="1" lastRow="1" lastCol="1" bandRow="1" bandCol="1">
                <a:tableStyleId>{0660B408-B3CF-4A94-85FC-2B1E0A45F4A2}</a:tableStyleId>
              </a:tblPr>
              <a:tblGrid>
                <a:gridCol w="1891030">
                  <a:extLst>
                    <a:ext uri="{9D8B030D-6E8A-4147-A177-3AD203B41FA5}">
                      <a16:colId xmlns:a16="http://schemas.microsoft.com/office/drawing/2014/main" val="4105065665"/>
                    </a:ext>
                  </a:extLst>
                </a:gridCol>
                <a:gridCol w="986712">
                  <a:extLst>
                    <a:ext uri="{9D8B030D-6E8A-4147-A177-3AD203B41FA5}">
                      <a16:colId xmlns:a16="http://schemas.microsoft.com/office/drawing/2014/main" val="1065514240"/>
                    </a:ext>
                  </a:extLst>
                </a:gridCol>
                <a:gridCol w="986712">
                  <a:extLst>
                    <a:ext uri="{9D8B030D-6E8A-4147-A177-3AD203B41FA5}">
                      <a16:colId xmlns:a16="http://schemas.microsoft.com/office/drawing/2014/main" val="4007675976"/>
                    </a:ext>
                  </a:extLst>
                </a:gridCol>
                <a:gridCol w="986712">
                  <a:extLst>
                    <a:ext uri="{9D8B030D-6E8A-4147-A177-3AD203B41FA5}">
                      <a16:colId xmlns:a16="http://schemas.microsoft.com/office/drawing/2014/main" val="529222277"/>
                    </a:ext>
                  </a:extLst>
                </a:gridCol>
                <a:gridCol w="986712">
                  <a:extLst>
                    <a:ext uri="{9D8B030D-6E8A-4147-A177-3AD203B41FA5}">
                      <a16:colId xmlns:a16="http://schemas.microsoft.com/office/drawing/2014/main" val="1652084605"/>
                    </a:ext>
                  </a:extLst>
                </a:gridCol>
                <a:gridCol w="986712">
                  <a:extLst>
                    <a:ext uri="{9D8B030D-6E8A-4147-A177-3AD203B41FA5}">
                      <a16:colId xmlns:a16="http://schemas.microsoft.com/office/drawing/2014/main" val="3467857905"/>
                    </a:ext>
                  </a:extLst>
                </a:gridCol>
                <a:gridCol w="986712">
                  <a:extLst>
                    <a:ext uri="{9D8B030D-6E8A-4147-A177-3AD203B41FA5}">
                      <a16:colId xmlns:a16="http://schemas.microsoft.com/office/drawing/2014/main" val="3249974128"/>
                    </a:ext>
                  </a:extLst>
                </a:gridCol>
              </a:tblGrid>
              <a:tr h="698186">
                <a:tc>
                  <a:txBody>
                    <a:bodyPr/>
                    <a:lstStyle/>
                    <a:p>
                      <a:pPr algn="ctr"/>
                      <a:r>
                        <a:rPr lang="en-US" sz="1400" dirty="0"/>
                        <a:t>Output (million units)</a:t>
                      </a:r>
                    </a:p>
                  </a:txBody>
                  <a:tcPr anchor="ctr"/>
                </a:tc>
                <a:tc>
                  <a:txBody>
                    <a:bodyPr/>
                    <a:lstStyle/>
                    <a:p>
                      <a:pPr algn="ctr"/>
                      <a:r>
                        <a:rPr lang="en-US" sz="1400" dirty="0"/>
                        <a:t>Unit Price</a:t>
                      </a:r>
                      <a:endParaRPr lang="en-US" sz="1400" dirty="0">
                        <a:highlight>
                          <a:srgbClr val="00FFFF"/>
                        </a:highlight>
                      </a:endParaRPr>
                    </a:p>
                    <a:p>
                      <a:pPr algn="ctr"/>
                      <a:r>
                        <a:rPr lang="en-US" sz="2000" b="1" dirty="0">
                          <a:solidFill>
                            <a:schemeClr val="tx1"/>
                          </a:solidFill>
                          <a:highlight>
                            <a:srgbClr val="00FFFF"/>
                          </a:highlight>
                        </a:rPr>
                        <a:t>$5</a:t>
                      </a:r>
                      <a:endParaRPr lang="en-US" sz="1400" b="1" dirty="0">
                        <a:solidFill>
                          <a:schemeClr val="tx1"/>
                        </a:solidFill>
                        <a:highlight>
                          <a:srgbClr val="00FFFF"/>
                        </a:highlight>
                      </a:endParaRPr>
                    </a:p>
                  </a:txBody>
                  <a:tcPr anchor="ctr"/>
                </a:tc>
                <a:tc>
                  <a:txBody>
                    <a:bodyPr/>
                    <a:lstStyle/>
                    <a:p>
                      <a:pPr algn="ctr"/>
                      <a:r>
                        <a:rPr lang="en-US" sz="1400" dirty="0"/>
                        <a:t>Total Revenue</a:t>
                      </a:r>
                    </a:p>
                  </a:txBody>
                  <a:tcPr anchor="ctr"/>
                </a:tc>
                <a:tc>
                  <a:txBody>
                    <a:bodyPr/>
                    <a:lstStyle/>
                    <a:p>
                      <a:pPr algn="ctr"/>
                      <a:r>
                        <a:rPr lang="en-US" sz="1400" dirty="0"/>
                        <a:t>Fixed Cost</a:t>
                      </a:r>
                    </a:p>
                  </a:txBody>
                  <a:tcPr anchor="ctr"/>
                </a:tc>
                <a:tc>
                  <a:txBody>
                    <a:bodyPr/>
                    <a:lstStyle/>
                    <a:p>
                      <a:pPr algn="ctr"/>
                      <a:r>
                        <a:rPr lang="en-US" sz="1400" dirty="0"/>
                        <a:t>Return on K-Costs</a:t>
                      </a:r>
                    </a:p>
                  </a:txBody>
                  <a:tcPr anchor="ctr"/>
                </a:tc>
                <a:tc>
                  <a:txBody>
                    <a:bodyPr/>
                    <a:lstStyle/>
                    <a:p>
                      <a:pPr algn="ctr"/>
                      <a:r>
                        <a:rPr lang="en-US" sz="1400" dirty="0"/>
                        <a:t>Variable Costs</a:t>
                      </a:r>
                    </a:p>
                  </a:txBody>
                  <a:tcPr anchor="ctr"/>
                </a:tc>
                <a:tc>
                  <a:txBody>
                    <a:bodyPr/>
                    <a:lstStyle/>
                    <a:p>
                      <a:pPr algn="ctr"/>
                      <a:r>
                        <a:rPr lang="en-US" sz="1400" dirty="0"/>
                        <a:t>Total Costs</a:t>
                      </a:r>
                    </a:p>
                  </a:txBody>
                  <a:tcPr anchor="ctr"/>
                </a:tc>
                <a:extLst>
                  <a:ext uri="{0D108BD9-81ED-4DB2-BD59-A6C34878D82A}">
                    <a16:rowId xmlns:a16="http://schemas.microsoft.com/office/drawing/2014/main" val="1050379250"/>
                  </a:ext>
                </a:extLst>
              </a:tr>
              <a:tr h="274320">
                <a:tc>
                  <a:txBody>
                    <a:bodyPr/>
                    <a:lstStyle/>
                    <a:p>
                      <a:pPr algn="ctr"/>
                      <a:r>
                        <a:rPr lang="en-US" sz="1400" dirty="0"/>
                        <a:t>0</a:t>
                      </a:r>
                    </a:p>
                  </a:txBody>
                  <a:tcPr/>
                </a:tc>
                <a:tc>
                  <a:txBody>
                    <a:bodyPr/>
                    <a:lstStyle/>
                    <a:p>
                      <a:pPr algn="ctr"/>
                      <a:r>
                        <a:rPr lang="en-US" sz="1400" dirty="0"/>
                        <a:t>5</a:t>
                      </a:r>
                    </a:p>
                  </a:txBody>
                  <a:tcPr/>
                </a:tc>
                <a:tc>
                  <a:txBody>
                    <a:bodyPr/>
                    <a:lstStyle/>
                    <a:p>
                      <a:pPr algn="ctr"/>
                      <a:r>
                        <a:rPr lang="en-US" sz="1400" dirty="0"/>
                        <a:t>-</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a:t>
                      </a:r>
                    </a:p>
                  </a:txBody>
                  <a:tcPr/>
                </a:tc>
                <a:tc>
                  <a:txBody>
                    <a:bodyPr/>
                    <a:lstStyle/>
                    <a:p>
                      <a:pPr algn="ctr"/>
                      <a:r>
                        <a:rPr lang="en-US" sz="1400" dirty="0"/>
                        <a:t>20</a:t>
                      </a:r>
                    </a:p>
                  </a:txBody>
                  <a:tcPr/>
                </a:tc>
                <a:extLst>
                  <a:ext uri="{0D108BD9-81ED-4DB2-BD59-A6C34878D82A}">
                    <a16:rowId xmlns:a16="http://schemas.microsoft.com/office/drawing/2014/main" val="3191410467"/>
                  </a:ext>
                </a:extLst>
              </a:tr>
              <a:tr h="274320">
                <a:tc>
                  <a:txBody>
                    <a:bodyPr/>
                    <a:lstStyle/>
                    <a:p>
                      <a:pPr algn="ctr"/>
                      <a:r>
                        <a:rPr lang="en-US" sz="1400" dirty="0"/>
                        <a:t>1</a:t>
                      </a:r>
                    </a:p>
                  </a:txBody>
                  <a:tcPr/>
                </a:tc>
                <a:tc>
                  <a:txBody>
                    <a:bodyPr/>
                    <a:lstStyle/>
                    <a:p>
                      <a:pPr algn="ctr"/>
                      <a:r>
                        <a:rPr lang="en-US" sz="1400" dirty="0"/>
                        <a:t>5</a:t>
                      </a:r>
                    </a:p>
                  </a:txBody>
                  <a:tcPr/>
                </a:tc>
                <a:tc>
                  <a:txBody>
                    <a:bodyPr/>
                    <a:lstStyle/>
                    <a:p>
                      <a:pPr algn="ctr"/>
                      <a:r>
                        <a:rPr lang="en-US" sz="1400" dirty="0"/>
                        <a:t>5</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1</a:t>
                      </a:r>
                    </a:p>
                  </a:txBody>
                  <a:tcPr/>
                </a:tc>
                <a:tc>
                  <a:txBody>
                    <a:bodyPr/>
                    <a:lstStyle/>
                    <a:p>
                      <a:pPr algn="ctr"/>
                      <a:r>
                        <a:rPr lang="en-US" sz="1400" dirty="0"/>
                        <a:t>21</a:t>
                      </a:r>
                    </a:p>
                  </a:txBody>
                  <a:tcPr/>
                </a:tc>
                <a:extLst>
                  <a:ext uri="{0D108BD9-81ED-4DB2-BD59-A6C34878D82A}">
                    <a16:rowId xmlns:a16="http://schemas.microsoft.com/office/drawing/2014/main" val="555735860"/>
                  </a:ext>
                </a:extLst>
              </a:tr>
              <a:tr h="274320">
                <a:tc>
                  <a:txBody>
                    <a:bodyPr/>
                    <a:lstStyle/>
                    <a:p>
                      <a:pPr algn="ctr"/>
                      <a:r>
                        <a:rPr lang="en-US" sz="1400" dirty="0"/>
                        <a:t>3</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3</a:t>
                      </a:r>
                    </a:p>
                  </a:txBody>
                  <a:tcPr/>
                </a:tc>
                <a:tc>
                  <a:txBody>
                    <a:bodyPr/>
                    <a:lstStyle/>
                    <a:p>
                      <a:pPr algn="ctr"/>
                      <a:r>
                        <a:rPr lang="en-US" sz="1400" dirty="0"/>
                        <a:t>23</a:t>
                      </a:r>
                    </a:p>
                  </a:txBody>
                  <a:tcPr/>
                </a:tc>
                <a:extLst>
                  <a:ext uri="{0D108BD9-81ED-4DB2-BD59-A6C34878D82A}">
                    <a16:rowId xmlns:a16="http://schemas.microsoft.com/office/drawing/2014/main" val="4037383921"/>
                  </a:ext>
                </a:extLst>
              </a:tr>
              <a:tr h="274320">
                <a:tc>
                  <a:txBody>
                    <a:bodyPr/>
                    <a:lstStyle/>
                    <a:p>
                      <a:pPr algn="ctr"/>
                      <a:r>
                        <a:rPr lang="en-US" sz="2000" dirty="0">
                          <a:solidFill>
                            <a:srgbClr val="C00000"/>
                          </a:solidFill>
                          <a:highlight>
                            <a:srgbClr val="FFFF00"/>
                          </a:highlight>
                        </a:rPr>
                        <a:t>5</a:t>
                      </a:r>
                    </a:p>
                  </a:txBody>
                  <a:tcPr/>
                </a:tc>
                <a:tc>
                  <a:txBody>
                    <a:bodyPr/>
                    <a:lstStyle/>
                    <a:p>
                      <a:pPr algn="ctr"/>
                      <a:r>
                        <a:rPr lang="en-US" sz="2400" dirty="0">
                          <a:highlight>
                            <a:srgbClr val="00FFFF"/>
                          </a:highlight>
                        </a:rPr>
                        <a:t>5</a:t>
                      </a:r>
                    </a:p>
                  </a:txBody>
                  <a:tcPr/>
                </a:tc>
                <a:tc>
                  <a:txBody>
                    <a:bodyPr/>
                    <a:lstStyle/>
                    <a:p>
                      <a:pPr algn="ctr"/>
                      <a:r>
                        <a:rPr lang="en-US" sz="2000" b="1" dirty="0">
                          <a:solidFill>
                            <a:srgbClr val="C00000"/>
                          </a:solidFill>
                          <a:highlight>
                            <a:srgbClr val="FFFF00"/>
                          </a:highlight>
                        </a:rPr>
                        <a:t>25</a:t>
                      </a:r>
                    </a:p>
                  </a:txBody>
                  <a:tcPr/>
                </a:tc>
                <a:tc>
                  <a:txBody>
                    <a:bodyPr/>
                    <a:lstStyle/>
                    <a:p>
                      <a:pPr algn="ctr"/>
                      <a:r>
                        <a:rPr lang="en-US" sz="2000" dirty="0">
                          <a:highlight>
                            <a:srgbClr val="FFFF00"/>
                          </a:highlight>
                        </a:rPr>
                        <a:t>5</a:t>
                      </a:r>
                    </a:p>
                  </a:txBody>
                  <a:tcPr/>
                </a:tc>
                <a:tc>
                  <a:txBody>
                    <a:bodyPr/>
                    <a:lstStyle/>
                    <a:p>
                      <a:pPr algn="ctr"/>
                      <a:r>
                        <a:rPr lang="en-US" sz="2000" dirty="0">
                          <a:highlight>
                            <a:srgbClr val="FFFF00"/>
                          </a:highlight>
                        </a:rPr>
                        <a:t>15</a:t>
                      </a:r>
                    </a:p>
                  </a:txBody>
                  <a:tcPr/>
                </a:tc>
                <a:tc>
                  <a:txBody>
                    <a:bodyPr/>
                    <a:lstStyle/>
                    <a:p>
                      <a:pPr algn="ctr"/>
                      <a:r>
                        <a:rPr lang="en-US" sz="2000" dirty="0">
                          <a:highlight>
                            <a:srgbClr val="FFFF00"/>
                          </a:highlight>
                        </a:rPr>
                        <a:t>5</a:t>
                      </a:r>
                    </a:p>
                  </a:txBody>
                  <a:tcPr/>
                </a:tc>
                <a:tc>
                  <a:txBody>
                    <a:bodyPr/>
                    <a:lstStyle/>
                    <a:p>
                      <a:pPr algn="ctr"/>
                      <a:r>
                        <a:rPr lang="en-US" sz="2000" b="1" dirty="0">
                          <a:solidFill>
                            <a:srgbClr val="C00000"/>
                          </a:solidFill>
                          <a:highlight>
                            <a:srgbClr val="FFFF00"/>
                          </a:highlight>
                        </a:rPr>
                        <a:t>25</a:t>
                      </a:r>
                    </a:p>
                  </a:txBody>
                  <a:tcPr/>
                </a:tc>
                <a:extLst>
                  <a:ext uri="{0D108BD9-81ED-4DB2-BD59-A6C34878D82A}">
                    <a16:rowId xmlns:a16="http://schemas.microsoft.com/office/drawing/2014/main" val="3727359469"/>
                  </a:ext>
                </a:extLst>
              </a:tr>
              <a:tr h="274320">
                <a:tc>
                  <a:txBody>
                    <a:bodyPr/>
                    <a:lstStyle/>
                    <a:p>
                      <a:pPr algn="ctr"/>
                      <a:r>
                        <a:rPr lang="en-US" sz="1400" dirty="0"/>
                        <a:t>8</a:t>
                      </a:r>
                    </a:p>
                  </a:txBody>
                  <a:tcPr/>
                </a:tc>
                <a:tc>
                  <a:txBody>
                    <a:bodyPr/>
                    <a:lstStyle/>
                    <a:p>
                      <a:pPr algn="ctr"/>
                      <a:r>
                        <a:rPr lang="en-US" sz="1400" dirty="0"/>
                        <a:t>5</a:t>
                      </a:r>
                    </a:p>
                  </a:txBody>
                  <a:tcPr/>
                </a:tc>
                <a:tc>
                  <a:txBody>
                    <a:bodyPr/>
                    <a:lstStyle/>
                    <a:p>
                      <a:pPr algn="ctr"/>
                      <a:r>
                        <a:rPr lang="en-US" sz="1400" dirty="0"/>
                        <a:t>40</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8</a:t>
                      </a:r>
                    </a:p>
                  </a:txBody>
                  <a:tcPr/>
                </a:tc>
                <a:tc>
                  <a:txBody>
                    <a:bodyPr/>
                    <a:lstStyle/>
                    <a:p>
                      <a:pPr algn="ctr"/>
                      <a:r>
                        <a:rPr lang="en-US" sz="1400" dirty="0"/>
                        <a:t>28</a:t>
                      </a:r>
                    </a:p>
                  </a:txBody>
                  <a:tcPr/>
                </a:tc>
                <a:extLst>
                  <a:ext uri="{0D108BD9-81ED-4DB2-BD59-A6C34878D82A}">
                    <a16:rowId xmlns:a16="http://schemas.microsoft.com/office/drawing/2014/main" val="4251733551"/>
                  </a:ext>
                </a:extLst>
              </a:tr>
              <a:tr h="274320">
                <a:tc>
                  <a:txBody>
                    <a:bodyPr/>
                    <a:lstStyle/>
                    <a:p>
                      <a:pPr algn="ctr"/>
                      <a:r>
                        <a:rPr lang="en-US" sz="1400" dirty="0"/>
                        <a:t>10</a:t>
                      </a:r>
                    </a:p>
                  </a:txBody>
                  <a:tcPr/>
                </a:tc>
                <a:tc>
                  <a:txBody>
                    <a:bodyPr/>
                    <a:lstStyle/>
                    <a:p>
                      <a:pPr algn="ctr"/>
                      <a:r>
                        <a:rPr lang="en-US" sz="1400" dirty="0"/>
                        <a:t>5</a:t>
                      </a:r>
                    </a:p>
                  </a:txBody>
                  <a:tcPr/>
                </a:tc>
                <a:tc>
                  <a:txBody>
                    <a:bodyPr/>
                    <a:lstStyle/>
                    <a:p>
                      <a:pPr algn="ctr"/>
                      <a:r>
                        <a:rPr lang="en-US" sz="1400" dirty="0"/>
                        <a:t>50</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10</a:t>
                      </a:r>
                    </a:p>
                  </a:txBody>
                  <a:tcPr/>
                </a:tc>
                <a:tc>
                  <a:txBody>
                    <a:bodyPr/>
                    <a:lstStyle/>
                    <a:p>
                      <a:pPr algn="ctr"/>
                      <a:r>
                        <a:rPr lang="en-US" sz="1400" dirty="0"/>
                        <a:t>30</a:t>
                      </a:r>
                    </a:p>
                  </a:txBody>
                  <a:tcPr/>
                </a:tc>
                <a:extLst>
                  <a:ext uri="{0D108BD9-81ED-4DB2-BD59-A6C34878D82A}">
                    <a16:rowId xmlns:a16="http://schemas.microsoft.com/office/drawing/2014/main" val="3273716032"/>
                  </a:ext>
                </a:extLst>
              </a:tr>
              <a:tr h="274320">
                <a:tc>
                  <a:txBody>
                    <a:bodyPr/>
                    <a:lstStyle/>
                    <a:p>
                      <a:pPr algn="ctr"/>
                      <a:r>
                        <a:rPr lang="en-US" sz="1400" dirty="0"/>
                        <a:t>12</a:t>
                      </a:r>
                    </a:p>
                  </a:txBody>
                  <a:tcPr/>
                </a:tc>
                <a:tc>
                  <a:txBody>
                    <a:bodyPr/>
                    <a:lstStyle/>
                    <a:p>
                      <a:pPr algn="ctr"/>
                      <a:r>
                        <a:rPr lang="en-US" sz="1400" dirty="0"/>
                        <a:t>5</a:t>
                      </a:r>
                    </a:p>
                  </a:txBody>
                  <a:tcPr/>
                </a:tc>
                <a:tc>
                  <a:txBody>
                    <a:bodyPr/>
                    <a:lstStyle/>
                    <a:p>
                      <a:pPr algn="ctr"/>
                      <a:r>
                        <a:rPr lang="en-US" sz="1400" dirty="0"/>
                        <a:t>60</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12</a:t>
                      </a:r>
                    </a:p>
                  </a:txBody>
                  <a:tcPr/>
                </a:tc>
                <a:tc>
                  <a:txBody>
                    <a:bodyPr/>
                    <a:lstStyle/>
                    <a:p>
                      <a:pPr algn="ctr"/>
                      <a:r>
                        <a:rPr lang="en-US" sz="1400" dirty="0"/>
                        <a:t>32</a:t>
                      </a:r>
                    </a:p>
                  </a:txBody>
                  <a:tcPr/>
                </a:tc>
                <a:extLst>
                  <a:ext uri="{0D108BD9-81ED-4DB2-BD59-A6C34878D82A}">
                    <a16:rowId xmlns:a16="http://schemas.microsoft.com/office/drawing/2014/main" val="1919832736"/>
                  </a:ext>
                </a:extLst>
              </a:tr>
              <a:tr h="274320">
                <a:tc>
                  <a:txBody>
                    <a:bodyPr/>
                    <a:lstStyle/>
                    <a:p>
                      <a:pPr algn="ctr"/>
                      <a:r>
                        <a:rPr lang="en-US" sz="1400" dirty="0"/>
                        <a:t>14</a:t>
                      </a:r>
                    </a:p>
                  </a:txBody>
                  <a:tcPr/>
                </a:tc>
                <a:tc>
                  <a:txBody>
                    <a:bodyPr/>
                    <a:lstStyle/>
                    <a:p>
                      <a:pPr algn="ctr"/>
                      <a:r>
                        <a:rPr lang="en-US" sz="1400" dirty="0"/>
                        <a:t>5</a:t>
                      </a:r>
                    </a:p>
                  </a:txBody>
                  <a:tcPr/>
                </a:tc>
                <a:tc>
                  <a:txBody>
                    <a:bodyPr/>
                    <a:lstStyle/>
                    <a:p>
                      <a:pPr algn="ctr"/>
                      <a:r>
                        <a:rPr lang="en-US" sz="1400" dirty="0"/>
                        <a:t>70</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14</a:t>
                      </a:r>
                    </a:p>
                  </a:txBody>
                  <a:tcPr/>
                </a:tc>
                <a:tc>
                  <a:txBody>
                    <a:bodyPr/>
                    <a:lstStyle/>
                    <a:p>
                      <a:pPr algn="ctr"/>
                      <a:r>
                        <a:rPr lang="en-US" sz="1400" dirty="0"/>
                        <a:t>34</a:t>
                      </a:r>
                    </a:p>
                  </a:txBody>
                  <a:tcPr/>
                </a:tc>
                <a:extLst>
                  <a:ext uri="{0D108BD9-81ED-4DB2-BD59-A6C34878D82A}">
                    <a16:rowId xmlns:a16="http://schemas.microsoft.com/office/drawing/2014/main" val="3453117514"/>
                  </a:ext>
                </a:extLst>
              </a:tr>
              <a:tr h="274320">
                <a:tc>
                  <a:txBody>
                    <a:bodyPr/>
                    <a:lstStyle/>
                    <a:p>
                      <a:pPr algn="ctr"/>
                      <a:r>
                        <a:rPr lang="en-US" sz="1400" dirty="0"/>
                        <a:t>20</a:t>
                      </a:r>
                    </a:p>
                  </a:txBody>
                  <a:tcPr/>
                </a:tc>
                <a:tc>
                  <a:txBody>
                    <a:bodyPr/>
                    <a:lstStyle/>
                    <a:p>
                      <a:pPr algn="ctr"/>
                      <a:r>
                        <a:rPr lang="en-US" sz="1400" dirty="0"/>
                        <a:t>5</a:t>
                      </a:r>
                    </a:p>
                  </a:txBody>
                  <a:tcPr/>
                </a:tc>
                <a:tc>
                  <a:txBody>
                    <a:bodyPr/>
                    <a:lstStyle/>
                    <a:p>
                      <a:pPr algn="ctr"/>
                      <a:r>
                        <a:rPr lang="en-US" sz="1400" dirty="0"/>
                        <a:t>100</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20</a:t>
                      </a:r>
                    </a:p>
                  </a:txBody>
                  <a:tcPr/>
                </a:tc>
                <a:tc>
                  <a:txBody>
                    <a:bodyPr/>
                    <a:lstStyle/>
                    <a:p>
                      <a:pPr algn="ctr"/>
                      <a:r>
                        <a:rPr lang="en-US" sz="1400" dirty="0"/>
                        <a:t>40</a:t>
                      </a:r>
                    </a:p>
                  </a:txBody>
                  <a:tcPr/>
                </a:tc>
                <a:extLst>
                  <a:ext uri="{0D108BD9-81ED-4DB2-BD59-A6C34878D82A}">
                    <a16:rowId xmlns:a16="http://schemas.microsoft.com/office/drawing/2014/main" val="2088254835"/>
                  </a:ext>
                </a:extLst>
              </a:tr>
              <a:tr h="274320">
                <a:tc>
                  <a:txBody>
                    <a:bodyPr/>
                    <a:lstStyle/>
                    <a:p>
                      <a:pPr algn="ctr"/>
                      <a:r>
                        <a:rPr lang="en-US" sz="1400" dirty="0"/>
                        <a:t>25</a:t>
                      </a:r>
                    </a:p>
                  </a:txBody>
                  <a:tcPr/>
                </a:tc>
                <a:tc>
                  <a:txBody>
                    <a:bodyPr/>
                    <a:lstStyle/>
                    <a:p>
                      <a:pPr algn="ctr"/>
                      <a:r>
                        <a:rPr lang="en-US" sz="1400" dirty="0"/>
                        <a:t>5</a:t>
                      </a:r>
                    </a:p>
                  </a:txBody>
                  <a:tcPr/>
                </a:tc>
                <a:tc>
                  <a:txBody>
                    <a:bodyPr/>
                    <a:lstStyle/>
                    <a:p>
                      <a:pPr algn="ctr"/>
                      <a:r>
                        <a:rPr lang="en-US" sz="1400" dirty="0"/>
                        <a:t>125</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25</a:t>
                      </a:r>
                    </a:p>
                  </a:txBody>
                  <a:tcPr/>
                </a:tc>
                <a:tc>
                  <a:txBody>
                    <a:bodyPr/>
                    <a:lstStyle/>
                    <a:p>
                      <a:pPr algn="ctr"/>
                      <a:r>
                        <a:rPr lang="en-US" sz="1400" dirty="0"/>
                        <a:t>45</a:t>
                      </a:r>
                    </a:p>
                  </a:txBody>
                  <a:tcPr/>
                </a:tc>
                <a:extLst>
                  <a:ext uri="{0D108BD9-81ED-4DB2-BD59-A6C34878D82A}">
                    <a16:rowId xmlns:a16="http://schemas.microsoft.com/office/drawing/2014/main" val="3583943824"/>
                  </a:ext>
                </a:extLst>
              </a:tr>
            </a:tbl>
          </a:graphicData>
        </a:graphic>
      </p:graphicFrame>
      <p:sp>
        <p:nvSpPr>
          <p:cNvPr id="6" name="Oval 5">
            <a:extLst>
              <a:ext uri="{FF2B5EF4-FFF2-40B4-BE49-F238E27FC236}">
                <a16:creationId xmlns:a16="http://schemas.microsoft.com/office/drawing/2014/main" id="{889C6302-9784-478B-A974-3B8A7673BCC1}"/>
              </a:ext>
            </a:extLst>
          </p:cNvPr>
          <p:cNvSpPr/>
          <p:nvPr/>
        </p:nvSpPr>
        <p:spPr>
          <a:xfrm>
            <a:off x="7569772" y="4381638"/>
            <a:ext cx="395926" cy="3959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86946CA4-6635-4A38-BB51-33BF8BC81F1B}"/>
              </a:ext>
            </a:extLst>
          </p:cNvPr>
          <p:cNvSpPr/>
          <p:nvPr/>
        </p:nvSpPr>
        <p:spPr>
          <a:xfrm>
            <a:off x="3628168" y="4411820"/>
            <a:ext cx="395926" cy="3959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3876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87B18-4F80-4B66-8B23-D857492D9110}"/>
              </a:ext>
            </a:extLst>
          </p:cNvPr>
          <p:cNvSpPr>
            <a:spLocks noGrp="1"/>
          </p:cNvSpPr>
          <p:nvPr>
            <p:ph type="title"/>
          </p:nvPr>
        </p:nvSpPr>
        <p:spPr/>
        <p:txBody>
          <a:bodyPr/>
          <a:lstStyle/>
          <a:p>
            <a:r>
              <a:rPr lang="en-US" dirty="0"/>
              <a:t>Two Distinct Issues to Consider Today</a:t>
            </a:r>
          </a:p>
        </p:txBody>
      </p:sp>
      <p:sp>
        <p:nvSpPr>
          <p:cNvPr id="3" name="Content Placeholder 2">
            <a:extLst>
              <a:ext uri="{FF2B5EF4-FFF2-40B4-BE49-F238E27FC236}">
                <a16:creationId xmlns:a16="http://schemas.microsoft.com/office/drawing/2014/main" id="{F96731AF-741F-4A1D-B968-053AAD98778A}"/>
              </a:ext>
            </a:extLst>
          </p:cNvPr>
          <p:cNvSpPr>
            <a:spLocks noGrp="1"/>
          </p:cNvSpPr>
          <p:nvPr>
            <p:ph idx="1"/>
          </p:nvPr>
        </p:nvSpPr>
        <p:spPr>
          <a:xfrm>
            <a:off x="600723" y="1492249"/>
            <a:ext cx="7438377" cy="5000625"/>
          </a:xfrm>
        </p:spPr>
        <p:txBody>
          <a:bodyPr>
            <a:normAutofit fontScale="92500" lnSpcReduction="10000"/>
          </a:bodyPr>
          <a:lstStyle/>
          <a:p>
            <a:r>
              <a:rPr lang="en-US" sz="2400" b="1" dirty="0"/>
              <a:t>#1 Supply Responses to a Horizontal Merger: </a:t>
            </a:r>
            <a:r>
              <a:rPr lang="en-US" sz="2400" dirty="0"/>
              <a:t>Supply side responses to a merger that can deter, undo or mitigate </a:t>
            </a:r>
            <a:r>
              <a:rPr lang="en-US" sz="2400" dirty="0" err="1"/>
              <a:t>UPP</a:t>
            </a:r>
            <a:r>
              <a:rPr lang="en-US" sz="2400" dirty="0"/>
              <a:t> and anticompetitive effects</a:t>
            </a:r>
          </a:p>
          <a:p>
            <a:pPr lvl="1"/>
            <a:r>
              <a:rPr lang="en-US" sz="2000" dirty="0"/>
              <a:t>Rapid expansion or creation of close substitutes </a:t>
            </a:r>
            <a:r>
              <a:rPr lang="en-US" sz="2000" i="1" dirty="0">
                <a:solidFill>
                  <a:srgbClr val="C00000"/>
                </a:solidFill>
              </a:rPr>
              <a:t>(“repositioning” and brand “extensions”) </a:t>
            </a:r>
            <a:r>
              <a:rPr lang="en-US" sz="2000" i="1" dirty="0"/>
              <a:t> </a:t>
            </a:r>
            <a:r>
              <a:rPr lang="en-US" sz="2000" dirty="0"/>
              <a:t>by other firms in the market</a:t>
            </a:r>
          </a:p>
          <a:p>
            <a:pPr lvl="1"/>
            <a:r>
              <a:rPr lang="en-US" sz="2000" dirty="0">
                <a:solidFill>
                  <a:srgbClr val="C00000"/>
                </a:solidFill>
              </a:rPr>
              <a:t>New (de novo) Entry</a:t>
            </a:r>
          </a:p>
          <a:p>
            <a:pPr lvl="1"/>
            <a:r>
              <a:rPr lang="en-US" sz="2000" dirty="0"/>
              <a:t>These supply-side responses also will be distinguished by </a:t>
            </a:r>
            <a:br>
              <a:rPr lang="en-US" sz="2000" dirty="0"/>
            </a:br>
            <a:r>
              <a:rPr lang="en-US" sz="2000" dirty="0">
                <a:solidFill>
                  <a:srgbClr val="C00000"/>
                </a:solidFill>
              </a:rPr>
              <a:t>“speed” of response </a:t>
            </a:r>
            <a:r>
              <a:rPr lang="en-US" sz="2000" dirty="0"/>
              <a:t>and whether they involve </a:t>
            </a:r>
            <a:r>
              <a:rPr lang="en-US" sz="2000" dirty="0">
                <a:solidFill>
                  <a:srgbClr val="C00000"/>
                </a:solidFill>
              </a:rPr>
              <a:t>“sunk costs”</a:t>
            </a:r>
          </a:p>
          <a:p>
            <a:r>
              <a:rPr lang="en-US" sz="2400" b="1" dirty="0"/>
              <a:t>#2 Potential Entry Mergers:</a:t>
            </a:r>
            <a:r>
              <a:rPr lang="en-US" sz="2400" dirty="0"/>
              <a:t> Acquisition of a potential (rather than actual) competitor by a firm with a large market share in a highly concentrated market</a:t>
            </a:r>
          </a:p>
          <a:p>
            <a:pPr lvl="1"/>
            <a:r>
              <a:rPr lang="en-US" sz="2000" dirty="0"/>
              <a:t>Includes acquisition of nascent (small, start up) competitors </a:t>
            </a:r>
          </a:p>
          <a:p>
            <a:pPr lvl="1"/>
            <a:r>
              <a:rPr lang="en-US" sz="2000" dirty="0"/>
              <a:t>Such acquisitions can </a:t>
            </a:r>
            <a:r>
              <a:rPr lang="en-US" sz="2000" dirty="0">
                <a:solidFill>
                  <a:srgbClr val="C00000"/>
                </a:solidFill>
              </a:rPr>
              <a:t>prevent independent entry </a:t>
            </a:r>
            <a:r>
              <a:rPr lang="en-US" sz="2000" dirty="0"/>
              <a:t>of an aggressive new competitor (e.g., Facebook acquisition of Instagram)</a:t>
            </a:r>
          </a:p>
          <a:p>
            <a:pPr lvl="1"/>
            <a:r>
              <a:rPr lang="en-US" sz="2000" i="1" dirty="0">
                <a:solidFill>
                  <a:srgbClr val="C00000"/>
                </a:solidFill>
              </a:rPr>
              <a:t>But, </a:t>
            </a:r>
            <a:r>
              <a:rPr lang="en-US" sz="2000" dirty="0"/>
              <a:t>the acquisition also can be a way to </a:t>
            </a:r>
            <a:r>
              <a:rPr lang="en-US" sz="2000" dirty="0">
                <a:solidFill>
                  <a:srgbClr val="C00000"/>
                </a:solidFill>
              </a:rPr>
              <a:t>improve or rapidly expand the competitive reach </a:t>
            </a:r>
            <a:r>
              <a:rPr lang="en-US" sz="2000" dirty="0"/>
              <a:t>of the new entrant (Facebook’s defense; </a:t>
            </a:r>
            <a:br>
              <a:rPr lang="en-US" sz="2000" dirty="0"/>
            </a:br>
            <a:r>
              <a:rPr lang="en-US" sz="2000" dirty="0"/>
              <a:t>Coca Cola acquisition of Honest Tea)</a:t>
            </a:r>
          </a:p>
        </p:txBody>
      </p:sp>
      <p:sp>
        <p:nvSpPr>
          <p:cNvPr id="4" name="Slide Number Placeholder 3">
            <a:extLst>
              <a:ext uri="{FF2B5EF4-FFF2-40B4-BE49-F238E27FC236}">
                <a16:creationId xmlns:a16="http://schemas.microsoft.com/office/drawing/2014/main" id="{8E954D14-EE85-4D75-A521-8A5DDF6EB213}"/>
              </a:ext>
            </a:extLst>
          </p:cNvPr>
          <p:cNvSpPr>
            <a:spLocks noGrp="1"/>
          </p:cNvSpPr>
          <p:nvPr>
            <p:ph type="sldNum" sz="quarter" idx="12"/>
          </p:nvPr>
        </p:nvSpPr>
        <p:spPr/>
        <p:txBody>
          <a:bodyPr/>
          <a:lstStyle/>
          <a:p>
            <a:fld id="{A3FA0A93-60EE-4E9D-852F-604094E61050}" type="slidenum">
              <a:rPr lang="en-US" smtClean="0"/>
              <a:t>2</a:t>
            </a:fld>
            <a:endParaRPr lang="en-US"/>
          </a:p>
        </p:txBody>
      </p:sp>
      <p:sp>
        <p:nvSpPr>
          <p:cNvPr id="5" name="TextBox 4">
            <a:extLst>
              <a:ext uri="{FF2B5EF4-FFF2-40B4-BE49-F238E27FC236}">
                <a16:creationId xmlns:a16="http://schemas.microsoft.com/office/drawing/2014/main" id="{212691F5-8624-45B3-8C92-3966050E533F}"/>
              </a:ext>
            </a:extLst>
          </p:cNvPr>
          <p:cNvSpPr txBox="1"/>
          <p:nvPr/>
        </p:nvSpPr>
        <p:spPr>
          <a:xfrm>
            <a:off x="8648092" y="482724"/>
            <a:ext cx="2943185" cy="3139321"/>
          </a:xfrm>
          <a:prstGeom prst="rect">
            <a:avLst/>
          </a:prstGeom>
          <a:noFill/>
          <a:ln w="38100">
            <a:solidFill>
              <a:srgbClr val="0070C0"/>
            </a:solidFill>
          </a:ln>
        </p:spPr>
        <p:txBody>
          <a:bodyPr wrap="square" rtlCol="0">
            <a:spAutoFit/>
          </a:bodyPr>
          <a:lstStyle/>
          <a:p>
            <a:r>
              <a:rPr lang="en-US" b="1" i="1" dirty="0">
                <a:solidFill>
                  <a:srgbClr val="0070C0"/>
                </a:solidFill>
              </a:rPr>
              <a:t>The term </a:t>
            </a:r>
            <a:r>
              <a:rPr lang="en-US" b="1" i="1" dirty="0">
                <a:solidFill>
                  <a:srgbClr val="C00000"/>
                </a:solidFill>
              </a:rPr>
              <a:t>“Repositioning” </a:t>
            </a:r>
            <a:r>
              <a:rPr lang="en-US" b="1" i="1" dirty="0">
                <a:solidFill>
                  <a:srgbClr val="0070C0"/>
                </a:solidFill>
              </a:rPr>
              <a:t>erroneously suggests that the firm must stops selling one product and begin to sell another.  In fact, the firm instead may add a new variety while continuing to sell the old variant (e.g., a new pumpkin tea flavor, while continuing to sell the other flavors)</a:t>
            </a:r>
          </a:p>
        </p:txBody>
      </p:sp>
      <p:cxnSp>
        <p:nvCxnSpPr>
          <p:cNvPr id="6" name="Straight Arrow Connector 5">
            <a:extLst>
              <a:ext uri="{FF2B5EF4-FFF2-40B4-BE49-F238E27FC236}">
                <a16:creationId xmlns:a16="http://schemas.microsoft.com/office/drawing/2014/main" id="{E1B17690-2EE9-4150-B70D-4221B6E54D9C}"/>
              </a:ext>
            </a:extLst>
          </p:cNvPr>
          <p:cNvCxnSpPr>
            <a:cxnSpLocks/>
          </p:cNvCxnSpPr>
          <p:nvPr/>
        </p:nvCxnSpPr>
        <p:spPr>
          <a:xfrm flipH="1">
            <a:off x="7691182" y="2152650"/>
            <a:ext cx="695835" cy="17123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FB1CA39-F160-4C28-AF2A-FDF1961AB5AE}"/>
              </a:ext>
            </a:extLst>
          </p:cNvPr>
          <p:cNvSpPr txBox="1"/>
          <p:nvPr/>
        </p:nvSpPr>
        <p:spPr>
          <a:xfrm>
            <a:off x="8648092" y="3953589"/>
            <a:ext cx="2943185" cy="2585323"/>
          </a:xfrm>
          <a:prstGeom prst="rect">
            <a:avLst/>
          </a:prstGeom>
          <a:noFill/>
          <a:ln w="38100">
            <a:solidFill>
              <a:srgbClr val="0070C0"/>
            </a:solidFill>
          </a:ln>
        </p:spPr>
        <p:txBody>
          <a:bodyPr wrap="square" rtlCol="0">
            <a:spAutoFit/>
          </a:bodyPr>
          <a:lstStyle/>
          <a:p>
            <a:r>
              <a:rPr lang="en-US" b="1" i="1" dirty="0">
                <a:solidFill>
                  <a:srgbClr val="C00000"/>
                </a:solidFill>
              </a:rPr>
              <a:t>“Sunk costs” </a:t>
            </a:r>
            <a:r>
              <a:rPr lang="en-US" b="1" i="1" dirty="0">
                <a:solidFill>
                  <a:srgbClr val="0070C0"/>
                </a:solidFill>
              </a:rPr>
              <a:t>are costs that cannot be recovered if the firm exits the market.  Examples are specialized equipment and marketing costs. They increase the riskiness of entry but also the permanence (by making exit less likely).</a:t>
            </a:r>
          </a:p>
        </p:txBody>
      </p:sp>
      <p:cxnSp>
        <p:nvCxnSpPr>
          <p:cNvPr id="9" name="Straight Arrow Connector 8">
            <a:extLst>
              <a:ext uri="{FF2B5EF4-FFF2-40B4-BE49-F238E27FC236}">
                <a16:creationId xmlns:a16="http://schemas.microsoft.com/office/drawing/2014/main" id="{0529CE0E-06F5-48DB-A90D-94C9CE0F08BA}"/>
              </a:ext>
            </a:extLst>
          </p:cNvPr>
          <p:cNvCxnSpPr>
            <a:cxnSpLocks/>
          </p:cNvCxnSpPr>
          <p:nvPr/>
        </p:nvCxnSpPr>
        <p:spPr>
          <a:xfrm flipH="1" flipV="1">
            <a:off x="7275962" y="3691303"/>
            <a:ext cx="1111055" cy="46643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48641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ECF73-CC45-4A3E-BD0B-DEF59DB72CA6}"/>
              </a:ext>
            </a:extLst>
          </p:cNvPr>
          <p:cNvSpPr>
            <a:spLocks noGrp="1"/>
          </p:cNvSpPr>
          <p:nvPr>
            <p:ph type="title"/>
          </p:nvPr>
        </p:nvSpPr>
        <p:spPr>
          <a:xfrm>
            <a:off x="479982" y="-49025"/>
            <a:ext cx="11030146" cy="1325563"/>
          </a:xfrm>
        </p:spPr>
        <p:txBody>
          <a:bodyPr/>
          <a:lstStyle/>
          <a:p>
            <a:r>
              <a:rPr lang="en-US" dirty="0" err="1"/>
              <a:t>MVS</a:t>
            </a:r>
            <a:r>
              <a:rPr lang="en-US" dirty="0"/>
              <a:t> Depends on the Market Price: Lower Price </a:t>
            </a:r>
            <a:r>
              <a:rPr lang="en-US" dirty="0">
                <a:sym typeface="Wingdings" panose="05000000000000000000" pitchFamily="2" charset="2"/>
              </a:rPr>
              <a:t> </a:t>
            </a:r>
            <a:r>
              <a:rPr lang="en-US" dirty="0"/>
              <a:t>Higher </a:t>
            </a:r>
            <a:r>
              <a:rPr lang="en-US" dirty="0" err="1"/>
              <a:t>MVS</a:t>
            </a:r>
            <a:endParaRPr lang="en-US" dirty="0"/>
          </a:p>
        </p:txBody>
      </p:sp>
      <p:sp>
        <p:nvSpPr>
          <p:cNvPr id="4" name="Slide Number Placeholder 3">
            <a:extLst>
              <a:ext uri="{FF2B5EF4-FFF2-40B4-BE49-F238E27FC236}">
                <a16:creationId xmlns:a16="http://schemas.microsoft.com/office/drawing/2014/main" id="{DFC4068E-90E3-4BF7-BB38-538CCD304C9D}"/>
              </a:ext>
            </a:extLst>
          </p:cNvPr>
          <p:cNvSpPr>
            <a:spLocks noGrp="1"/>
          </p:cNvSpPr>
          <p:nvPr>
            <p:ph type="sldNum" sz="quarter" idx="12"/>
          </p:nvPr>
        </p:nvSpPr>
        <p:spPr>
          <a:xfrm>
            <a:off x="3916052" y="4777564"/>
            <a:ext cx="2743200" cy="365125"/>
          </a:xfrm>
        </p:spPr>
        <p:txBody>
          <a:bodyPr/>
          <a:lstStyle/>
          <a:p>
            <a:fld id="{A3FA0A93-60EE-4E9D-852F-604094E61050}" type="slidenum">
              <a:rPr lang="en-US" smtClean="0"/>
              <a:t>20</a:t>
            </a:fld>
            <a:endParaRPr lang="en-US"/>
          </a:p>
        </p:txBody>
      </p:sp>
      <p:graphicFrame>
        <p:nvGraphicFramePr>
          <p:cNvPr id="7" name="Table 6">
            <a:extLst>
              <a:ext uri="{FF2B5EF4-FFF2-40B4-BE49-F238E27FC236}">
                <a16:creationId xmlns:a16="http://schemas.microsoft.com/office/drawing/2014/main" id="{5CD1099C-75B4-43B3-BC92-F7EF0A9FB551}"/>
              </a:ext>
            </a:extLst>
          </p:cNvPr>
          <p:cNvGraphicFramePr>
            <a:graphicFrameLocks noGrp="1"/>
          </p:cNvGraphicFramePr>
          <p:nvPr>
            <p:extLst>
              <p:ext uri="{D42A27DB-BD31-4B8C-83A1-F6EECF244321}">
                <p14:modId xmlns:p14="http://schemas.microsoft.com/office/powerpoint/2010/main" val="788236377"/>
              </p:ext>
            </p:extLst>
          </p:nvPr>
        </p:nvGraphicFramePr>
        <p:xfrm>
          <a:off x="2127626" y="1063141"/>
          <a:ext cx="7514214" cy="1296006"/>
        </p:xfrm>
        <a:graphic>
          <a:graphicData uri="http://schemas.openxmlformats.org/drawingml/2006/table">
            <a:tbl>
              <a:tblPr>
                <a:tableStyleId>{5C22544A-7EE6-4342-B048-85BDC9FD1C3A}</a:tableStyleId>
              </a:tblPr>
              <a:tblGrid>
                <a:gridCol w="7514214">
                  <a:extLst>
                    <a:ext uri="{9D8B030D-6E8A-4147-A177-3AD203B41FA5}">
                      <a16:colId xmlns:a16="http://schemas.microsoft.com/office/drawing/2014/main" val="2048363493"/>
                    </a:ext>
                  </a:extLst>
                </a:gridCol>
              </a:tblGrid>
              <a:tr h="1108063">
                <a:tc>
                  <a:txBody>
                    <a:bodyPr/>
                    <a:lstStyle/>
                    <a:p>
                      <a:pPr algn="l" fontAlgn="b"/>
                      <a:r>
                        <a:rPr lang="en-US" sz="2400" b="1" u="none" strike="noStrike" dirty="0">
                          <a:effectLst/>
                        </a:rPr>
                        <a:t> If price is only $3, MVS = </a:t>
                      </a:r>
                      <a:r>
                        <a:rPr lang="en-US" sz="2400" b="1" u="none" strike="noStrike" dirty="0">
                          <a:solidFill>
                            <a:srgbClr val="C00000"/>
                          </a:solidFill>
                          <a:effectLst/>
                        </a:rPr>
                        <a:t>10 </a:t>
                      </a:r>
                      <a:r>
                        <a:rPr lang="en-US" sz="2400" b="1" u="none" strike="noStrike" dirty="0">
                          <a:effectLst/>
                        </a:rPr>
                        <a:t>mm units.</a:t>
                      </a:r>
                    </a:p>
                    <a:p>
                      <a:pPr algn="l" fontAlgn="b"/>
                      <a:endParaRPr lang="en-US" sz="2400" b="1" u="none" strike="noStrike" dirty="0">
                        <a:effectLst/>
                      </a:endParaRPr>
                    </a:p>
                    <a:p>
                      <a:pPr algn="l" fontAlgn="b"/>
                      <a:r>
                        <a:rPr lang="en-US" sz="2400" b="1" u="none" strike="noStrike" dirty="0">
                          <a:effectLst/>
                        </a:rPr>
                        <a:t> But, if price is $5, MVS = </a:t>
                      </a:r>
                      <a:r>
                        <a:rPr lang="en-US" sz="2400" b="1" u="none" strike="noStrike" dirty="0">
                          <a:solidFill>
                            <a:srgbClr val="C00000"/>
                          </a:solidFill>
                          <a:effectLst/>
                        </a:rPr>
                        <a:t>5 </a:t>
                      </a:r>
                      <a:r>
                        <a:rPr lang="en-US" sz="2400" b="1" u="none" strike="noStrike" dirty="0">
                          <a:effectLst/>
                        </a:rPr>
                        <a:t>mm units </a:t>
                      </a:r>
                      <a:r>
                        <a:rPr lang="en-US" sz="2400" b="1" i="1" u="none" strike="noStrike" dirty="0">
                          <a:effectLst/>
                          <a:highlight>
                            <a:srgbClr val="00FFFF"/>
                          </a:highlight>
                        </a:rPr>
                        <a:t>(previous slide)</a:t>
                      </a:r>
                      <a:endParaRPr lang="en-US" sz="2400" b="1" i="1" u="none" strike="noStrike" dirty="0">
                        <a:solidFill>
                          <a:srgbClr val="000000"/>
                        </a:solidFill>
                        <a:effectLst/>
                        <a:highlight>
                          <a:srgbClr val="00FFFF"/>
                        </a:highlight>
                        <a:latin typeface="Calibri" panose="020F0502020204030204" pitchFamily="34" charset="0"/>
                      </a:endParaRPr>
                    </a:p>
                  </a:txBody>
                  <a:tcPr marL="5063" marR="5063" marT="5063" marB="0" anchor="b">
                    <a:solidFill>
                      <a:schemeClr val="accent2">
                        <a:lumMod val="20000"/>
                        <a:lumOff val="80000"/>
                      </a:schemeClr>
                    </a:solidFill>
                  </a:tcPr>
                </a:tc>
                <a:extLst>
                  <a:ext uri="{0D108BD9-81ED-4DB2-BD59-A6C34878D82A}">
                    <a16:rowId xmlns:a16="http://schemas.microsoft.com/office/drawing/2014/main" val="458329451"/>
                  </a:ext>
                </a:extLst>
              </a:tr>
              <a:tr h="117913">
                <a:tc>
                  <a:txBody>
                    <a:bodyPr/>
                    <a:lstStyle/>
                    <a:p>
                      <a:pPr algn="l" fontAlgn="b"/>
                      <a:endParaRPr lang="en-US" sz="1200" b="0" i="0" u="none" strike="noStrike" dirty="0">
                        <a:solidFill>
                          <a:srgbClr val="000000"/>
                        </a:solidFill>
                        <a:effectLst/>
                        <a:latin typeface="Calibri" panose="020F0502020204030204" pitchFamily="34" charset="0"/>
                      </a:endParaRPr>
                    </a:p>
                  </a:txBody>
                  <a:tcPr marL="5063" marR="5063" marT="5063" marB="0" anchor="b">
                    <a:solidFill>
                      <a:schemeClr val="accent2">
                        <a:lumMod val="20000"/>
                        <a:lumOff val="80000"/>
                      </a:schemeClr>
                    </a:solidFill>
                  </a:tcPr>
                </a:tc>
                <a:extLst>
                  <a:ext uri="{0D108BD9-81ED-4DB2-BD59-A6C34878D82A}">
                    <a16:rowId xmlns:a16="http://schemas.microsoft.com/office/drawing/2014/main" val="3865042253"/>
                  </a:ext>
                </a:extLst>
              </a:tr>
            </a:tbl>
          </a:graphicData>
        </a:graphic>
      </p:graphicFrame>
      <p:graphicFrame>
        <p:nvGraphicFramePr>
          <p:cNvPr id="5" name="Table 4">
            <a:extLst>
              <a:ext uri="{FF2B5EF4-FFF2-40B4-BE49-F238E27FC236}">
                <a16:creationId xmlns:a16="http://schemas.microsoft.com/office/drawing/2014/main" id="{75A3036D-8CB6-414F-A619-B147E9A315AA}"/>
              </a:ext>
            </a:extLst>
          </p:cNvPr>
          <p:cNvGraphicFramePr>
            <a:graphicFrameLocks noGrp="1"/>
          </p:cNvGraphicFramePr>
          <p:nvPr>
            <p:extLst>
              <p:ext uri="{D42A27DB-BD31-4B8C-83A1-F6EECF244321}">
                <p14:modId xmlns:p14="http://schemas.microsoft.com/office/powerpoint/2010/main" val="3093625461"/>
              </p:ext>
            </p:extLst>
          </p:nvPr>
        </p:nvGraphicFramePr>
        <p:xfrm>
          <a:off x="391440" y="2541709"/>
          <a:ext cx="6906984" cy="3962400"/>
        </p:xfrm>
        <a:graphic>
          <a:graphicData uri="http://schemas.openxmlformats.org/drawingml/2006/table">
            <a:tbl>
              <a:tblPr firstRow="1" firstCol="1" lastRow="1" lastCol="1" bandRow="1" bandCol="1">
                <a:tableStyleId>{0660B408-B3CF-4A94-85FC-2B1E0A45F4A2}</a:tableStyleId>
              </a:tblPr>
              <a:tblGrid>
                <a:gridCol w="986712">
                  <a:extLst>
                    <a:ext uri="{9D8B030D-6E8A-4147-A177-3AD203B41FA5}">
                      <a16:colId xmlns:a16="http://schemas.microsoft.com/office/drawing/2014/main" val="4105065665"/>
                    </a:ext>
                  </a:extLst>
                </a:gridCol>
                <a:gridCol w="986712">
                  <a:extLst>
                    <a:ext uri="{9D8B030D-6E8A-4147-A177-3AD203B41FA5}">
                      <a16:colId xmlns:a16="http://schemas.microsoft.com/office/drawing/2014/main" val="1065514240"/>
                    </a:ext>
                  </a:extLst>
                </a:gridCol>
                <a:gridCol w="986712">
                  <a:extLst>
                    <a:ext uri="{9D8B030D-6E8A-4147-A177-3AD203B41FA5}">
                      <a16:colId xmlns:a16="http://schemas.microsoft.com/office/drawing/2014/main" val="4007675976"/>
                    </a:ext>
                  </a:extLst>
                </a:gridCol>
                <a:gridCol w="986712">
                  <a:extLst>
                    <a:ext uri="{9D8B030D-6E8A-4147-A177-3AD203B41FA5}">
                      <a16:colId xmlns:a16="http://schemas.microsoft.com/office/drawing/2014/main" val="529222277"/>
                    </a:ext>
                  </a:extLst>
                </a:gridCol>
                <a:gridCol w="944912">
                  <a:extLst>
                    <a:ext uri="{9D8B030D-6E8A-4147-A177-3AD203B41FA5}">
                      <a16:colId xmlns:a16="http://schemas.microsoft.com/office/drawing/2014/main" val="1652084605"/>
                    </a:ext>
                  </a:extLst>
                </a:gridCol>
                <a:gridCol w="1028512">
                  <a:extLst>
                    <a:ext uri="{9D8B030D-6E8A-4147-A177-3AD203B41FA5}">
                      <a16:colId xmlns:a16="http://schemas.microsoft.com/office/drawing/2014/main" val="3467857905"/>
                    </a:ext>
                  </a:extLst>
                </a:gridCol>
                <a:gridCol w="986712">
                  <a:extLst>
                    <a:ext uri="{9D8B030D-6E8A-4147-A177-3AD203B41FA5}">
                      <a16:colId xmlns:a16="http://schemas.microsoft.com/office/drawing/2014/main" val="3249974128"/>
                    </a:ext>
                  </a:extLst>
                </a:gridCol>
              </a:tblGrid>
              <a:tr h="515130">
                <a:tc>
                  <a:txBody>
                    <a:bodyPr/>
                    <a:lstStyle/>
                    <a:p>
                      <a:pPr algn="ctr"/>
                      <a:r>
                        <a:rPr lang="en-US" sz="1400" dirty="0"/>
                        <a:t>Output (million units)</a:t>
                      </a:r>
                    </a:p>
                  </a:txBody>
                  <a:tcPr anchor="ctr"/>
                </a:tc>
                <a:tc>
                  <a:txBody>
                    <a:bodyPr/>
                    <a:lstStyle/>
                    <a:p>
                      <a:pPr algn="ctr"/>
                      <a:r>
                        <a:rPr lang="en-US" sz="1400" dirty="0"/>
                        <a:t>Unit Price</a:t>
                      </a:r>
                    </a:p>
                    <a:p>
                      <a:pPr algn="ctr"/>
                      <a:r>
                        <a:rPr lang="en-US" sz="2000" b="0" dirty="0">
                          <a:solidFill>
                            <a:schemeClr val="tx1"/>
                          </a:solidFill>
                          <a:highlight>
                            <a:srgbClr val="00FFFF"/>
                          </a:highlight>
                        </a:rPr>
                        <a:t>$3</a:t>
                      </a:r>
                    </a:p>
                  </a:txBody>
                  <a:tcPr anchor="ctr"/>
                </a:tc>
                <a:tc>
                  <a:txBody>
                    <a:bodyPr/>
                    <a:lstStyle/>
                    <a:p>
                      <a:pPr algn="ctr"/>
                      <a:r>
                        <a:rPr lang="en-US" sz="1400" dirty="0"/>
                        <a:t>Total Revenue</a:t>
                      </a:r>
                    </a:p>
                  </a:txBody>
                  <a:tcPr anchor="ctr"/>
                </a:tc>
                <a:tc>
                  <a:txBody>
                    <a:bodyPr/>
                    <a:lstStyle/>
                    <a:p>
                      <a:pPr algn="ctr"/>
                      <a:r>
                        <a:rPr lang="en-US" sz="1400" dirty="0"/>
                        <a:t>Fixed Cost</a:t>
                      </a:r>
                    </a:p>
                  </a:txBody>
                  <a:tcPr anchor="ctr"/>
                </a:tc>
                <a:tc>
                  <a:txBody>
                    <a:bodyPr/>
                    <a:lstStyle/>
                    <a:p>
                      <a:pPr algn="ctr"/>
                      <a:r>
                        <a:rPr lang="en-US" sz="1400" dirty="0"/>
                        <a:t>Return on K-Costs</a:t>
                      </a:r>
                    </a:p>
                  </a:txBody>
                  <a:tcPr anchor="ctr"/>
                </a:tc>
                <a:tc>
                  <a:txBody>
                    <a:bodyPr/>
                    <a:lstStyle/>
                    <a:p>
                      <a:pPr algn="ctr"/>
                      <a:r>
                        <a:rPr lang="en-US" sz="1400" dirty="0"/>
                        <a:t>Variable Costs</a:t>
                      </a:r>
                    </a:p>
                  </a:txBody>
                  <a:tcPr anchor="ctr"/>
                </a:tc>
                <a:tc>
                  <a:txBody>
                    <a:bodyPr/>
                    <a:lstStyle/>
                    <a:p>
                      <a:pPr algn="ctr"/>
                      <a:r>
                        <a:rPr lang="en-US" sz="1400" dirty="0"/>
                        <a:t>Total Costs</a:t>
                      </a:r>
                    </a:p>
                  </a:txBody>
                  <a:tcPr anchor="ctr"/>
                </a:tc>
                <a:extLst>
                  <a:ext uri="{0D108BD9-81ED-4DB2-BD59-A6C34878D82A}">
                    <a16:rowId xmlns:a16="http://schemas.microsoft.com/office/drawing/2014/main" val="1050379250"/>
                  </a:ext>
                </a:extLst>
              </a:tr>
              <a:tr h="274320">
                <a:tc>
                  <a:txBody>
                    <a:bodyPr/>
                    <a:lstStyle/>
                    <a:p>
                      <a:pPr algn="ctr"/>
                      <a:r>
                        <a:rPr lang="en-US" sz="1400" dirty="0"/>
                        <a:t>0</a:t>
                      </a:r>
                    </a:p>
                  </a:txBody>
                  <a:tcPr/>
                </a:tc>
                <a:tc>
                  <a:txBody>
                    <a:bodyPr/>
                    <a:lstStyle/>
                    <a:p>
                      <a:pPr algn="ctr"/>
                      <a:r>
                        <a:rPr lang="en-US" sz="1400" dirty="0"/>
                        <a:t>3</a:t>
                      </a:r>
                    </a:p>
                  </a:txBody>
                  <a:tcPr/>
                </a:tc>
                <a:tc>
                  <a:txBody>
                    <a:bodyPr/>
                    <a:lstStyle/>
                    <a:p>
                      <a:pPr algn="ctr"/>
                      <a:r>
                        <a:rPr lang="en-US" sz="1400" dirty="0"/>
                        <a:t>0</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a:t>
                      </a:r>
                    </a:p>
                  </a:txBody>
                  <a:tcPr/>
                </a:tc>
                <a:tc>
                  <a:txBody>
                    <a:bodyPr/>
                    <a:lstStyle/>
                    <a:p>
                      <a:pPr algn="ctr"/>
                      <a:r>
                        <a:rPr lang="en-US" sz="1400" dirty="0"/>
                        <a:t>20</a:t>
                      </a:r>
                    </a:p>
                  </a:txBody>
                  <a:tcPr/>
                </a:tc>
                <a:extLst>
                  <a:ext uri="{0D108BD9-81ED-4DB2-BD59-A6C34878D82A}">
                    <a16:rowId xmlns:a16="http://schemas.microsoft.com/office/drawing/2014/main" val="3191410467"/>
                  </a:ext>
                </a:extLst>
              </a:tr>
              <a:tr h="274320">
                <a:tc>
                  <a:txBody>
                    <a:bodyPr/>
                    <a:lstStyle/>
                    <a:p>
                      <a:pPr algn="ctr"/>
                      <a:r>
                        <a:rPr lang="en-US" sz="1400" dirty="0"/>
                        <a:t>1</a:t>
                      </a:r>
                    </a:p>
                  </a:txBody>
                  <a:tcPr/>
                </a:tc>
                <a:tc>
                  <a:txBody>
                    <a:bodyPr/>
                    <a:lstStyle/>
                    <a:p>
                      <a:pPr algn="ctr"/>
                      <a:r>
                        <a:rPr lang="en-US" sz="1400" dirty="0"/>
                        <a:t>3</a:t>
                      </a:r>
                    </a:p>
                  </a:txBody>
                  <a:tcPr/>
                </a:tc>
                <a:tc>
                  <a:txBody>
                    <a:bodyPr/>
                    <a:lstStyle/>
                    <a:p>
                      <a:pPr algn="ctr"/>
                      <a:r>
                        <a:rPr lang="en-US" sz="1400" dirty="0"/>
                        <a:t>3</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1</a:t>
                      </a:r>
                    </a:p>
                  </a:txBody>
                  <a:tcPr/>
                </a:tc>
                <a:tc>
                  <a:txBody>
                    <a:bodyPr/>
                    <a:lstStyle/>
                    <a:p>
                      <a:pPr algn="ctr"/>
                      <a:r>
                        <a:rPr lang="en-US" sz="1400" dirty="0"/>
                        <a:t>21</a:t>
                      </a:r>
                    </a:p>
                  </a:txBody>
                  <a:tcPr/>
                </a:tc>
                <a:extLst>
                  <a:ext uri="{0D108BD9-81ED-4DB2-BD59-A6C34878D82A}">
                    <a16:rowId xmlns:a16="http://schemas.microsoft.com/office/drawing/2014/main" val="555735860"/>
                  </a:ext>
                </a:extLst>
              </a:tr>
              <a:tr h="274320">
                <a:tc>
                  <a:txBody>
                    <a:bodyPr/>
                    <a:lstStyle/>
                    <a:p>
                      <a:pPr algn="ctr"/>
                      <a:r>
                        <a:rPr lang="en-US" sz="1400" dirty="0"/>
                        <a:t>3</a:t>
                      </a:r>
                    </a:p>
                  </a:txBody>
                  <a:tcPr/>
                </a:tc>
                <a:tc>
                  <a:txBody>
                    <a:bodyPr/>
                    <a:lstStyle/>
                    <a:p>
                      <a:pPr algn="ctr"/>
                      <a:r>
                        <a:rPr lang="en-US" sz="1400" dirty="0"/>
                        <a:t>3</a:t>
                      </a:r>
                    </a:p>
                  </a:txBody>
                  <a:tcPr/>
                </a:tc>
                <a:tc>
                  <a:txBody>
                    <a:bodyPr/>
                    <a:lstStyle/>
                    <a:p>
                      <a:pPr algn="ctr"/>
                      <a:r>
                        <a:rPr lang="en-US" sz="1400" dirty="0"/>
                        <a:t>9</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3</a:t>
                      </a:r>
                    </a:p>
                  </a:txBody>
                  <a:tcPr/>
                </a:tc>
                <a:tc>
                  <a:txBody>
                    <a:bodyPr/>
                    <a:lstStyle/>
                    <a:p>
                      <a:pPr algn="ctr"/>
                      <a:r>
                        <a:rPr lang="en-US" sz="1400" dirty="0"/>
                        <a:t>23</a:t>
                      </a:r>
                    </a:p>
                  </a:txBody>
                  <a:tcPr/>
                </a:tc>
                <a:extLst>
                  <a:ext uri="{0D108BD9-81ED-4DB2-BD59-A6C34878D82A}">
                    <a16:rowId xmlns:a16="http://schemas.microsoft.com/office/drawing/2014/main" val="4037383921"/>
                  </a:ext>
                </a:extLst>
              </a:tr>
              <a:tr h="274320">
                <a:tc>
                  <a:txBody>
                    <a:bodyPr/>
                    <a:lstStyle/>
                    <a:p>
                      <a:pPr algn="ctr"/>
                      <a:r>
                        <a:rPr lang="en-US" sz="1600" b="1" dirty="0">
                          <a:solidFill>
                            <a:schemeClr val="tx1"/>
                          </a:solidFill>
                        </a:rPr>
                        <a:t>5</a:t>
                      </a:r>
                    </a:p>
                  </a:txBody>
                  <a:tcPr/>
                </a:tc>
                <a:tc>
                  <a:txBody>
                    <a:bodyPr/>
                    <a:lstStyle/>
                    <a:p>
                      <a:pPr algn="ctr"/>
                      <a:r>
                        <a:rPr lang="en-US" sz="1600" b="0" dirty="0">
                          <a:solidFill>
                            <a:schemeClr val="tx1"/>
                          </a:solidFill>
                        </a:rPr>
                        <a:t>3</a:t>
                      </a:r>
                    </a:p>
                  </a:txBody>
                  <a:tcPr/>
                </a:tc>
                <a:tc>
                  <a:txBody>
                    <a:bodyPr/>
                    <a:lstStyle/>
                    <a:p>
                      <a:pPr algn="ctr"/>
                      <a:r>
                        <a:rPr lang="en-US" sz="1600" b="0" dirty="0">
                          <a:solidFill>
                            <a:schemeClr val="tx1"/>
                          </a:solidFill>
                        </a:rPr>
                        <a:t>15</a:t>
                      </a:r>
                    </a:p>
                  </a:txBody>
                  <a:tcPr/>
                </a:tc>
                <a:tc>
                  <a:txBody>
                    <a:bodyPr/>
                    <a:lstStyle/>
                    <a:p>
                      <a:pPr algn="ctr"/>
                      <a:r>
                        <a:rPr lang="en-US" sz="1600" b="0" dirty="0">
                          <a:solidFill>
                            <a:schemeClr val="tx1"/>
                          </a:solidFill>
                        </a:rPr>
                        <a:t>5</a:t>
                      </a:r>
                    </a:p>
                  </a:txBody>
                  <a:tcPr/>
                </a:tc>
                <a:tc>
                  <a:txBody>
                    <a:bodyPr/>
                    <a:lstStyle/>
                    <a:p>
                      <a:pPr algn="ctr"/>
                      <a:r>
                        <a:rPr lang="en-US" sz="1600" b="0" dirty="0">
                          <a:solidFill>
                            <a:schemeClr val="tx1"/>
                          </a:solidFill>
                        </a:rPr>
                        <a:t>15</a:t>
                      </a:r>
                    </a:p>
                  </a:txBody>
                  <a:tcPr/>
                </a:tc>
                <a:tc>
                  <a:txBody>
                    <a:bodyPr/>
                    <a:lstStyle/>
                    <a:p>
                      <a:pPr algn="ctr"/>
                      <a:r>
                        <a:rPr lang="en-US" sz="1600" b="0" dirty="0">
                          <a:solidFill>
                            <a:schemeClr val="tx1"/>
                          </a:solidFill>
                        </a:rPr>
                        <a:t>5</a:t>
                      </a:r>
                    </a:p>
                  </a:txBody>
                  <a:tcPr/>
                </a:tc>
                <a:tc>
                  <a:txBody>
                    <a:bodyPr/>
                    <a:lstStyle/>
                    <a:p>
                      <a:pPr algn="ctr"/>
                      <a:r>
                        <a:rPr lang="en-US" sz="1600" b="1" dirty="0">
                          <a:solidFill>
                            <a:schemeClr val="tx1"/>
                          </a:solidFill>
                        </a:rPr>
                        <a:t>25</a:t>
                      </a:r>
                    </a:p>
                  </a:txBody>
                  <a:tcPr/>
                </a:tc>
                <a:extLst>
                  <a:ext uri="{0D108BD9-81ED-4DB2-BD59-A6C34878D82A}">
                    <a16:rowId xmlns:a16="http://schemas.microsoft.com/office/drawing/2014/main" val="3727359469"/>
                  </a:ext>
                </a:extLst>
              </a:tr>
              <a:tr h="274320">
                <a:tc>
                  <a:txBody>
                    <a:bodyPr/>
                    <a:lstStyle/>
                    <a:p>
                      <a:pPr algn="ctr"/>
                      <a:r>
                        <a:rPr lang="en-US" sz="1400" dirty="0"/>
                        <a:t>8</a:t>
                      </a:r>
                    </a:p>
                  </a:txBody>
                  <a:tcPr/>
                </a:tc>
                <a:tc>
                  <a:txBody>
                    <a:bodyPr/>
                    <a:lstStyle/>
                    <a:p>
                      <a:pPr algn="ctr"/>
                      <a:r>
                        <a:rPr lang="en-US" sz="1400" dirty="0"/>
                        <a:t>3</a:t>
                      </a:r>
                    </a:p>
                  </a:txBody>
                  <a:tcPr/>
                </a:tc>
                <a:tc>
                  <a:txBody>
                    <a:bodyPr/>
                    <a:lstStyle/>
                    <a:p>
                      <a:pPr algn="ctr"/>
                      <a:r>
                        <a:rPr lang="en-US" sz="1400" dirty="0"/>
                        <a:t>24</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8</a:t>
                      </a:r>
                    </a:p>
                  </a:txBody>
                  <a:tcPr/>
                </a:tc>
                <a:tc>
                  <a:txBody>
                    <a:bodyPr/>
                    <a:lstStyle/>
                    <a:p>
                      <a:pPr algn="ctr"/>
                      <a:r>
                        <a:rPr lang="en-US" sz="1400" dirty="0"/>
                        <a:t>28</a:t>
                      </a:r>
                    </a:p>
                  </a:txBody>
                  <a:tcPr/>
                </a:tc>
                <a:extLst>
                  <a:ext uri="{0D108BD9-81ED-4DB2-BD59-A6C34878D82A}">
                    <a16:rowId xmlns:a16="http://schemas.microsoft.com/office/drawing/2014/main" val="4251733551"/>
                  </a:ext>
                </a:extLst>
              </a:tr>
              <a:tr h="274320">
                <a:tc>
                  <a:txBody>
                    <a:bodyPr/>
                    <a:lstStyle/>
                    <a:p>
                      <a:pPr algn="ctr"/>
                      <a:r>
                        <a:rPr lang="en-US" sz="2000" dirty="0">
                          <a:highlight>
                            <a:srgbClr val="FFFF00"/>
                          </a:highlight>
                        </a:rPr>
                        <a:t>10</a:t>
                      </a:r>
                    </a:p>
                  </a:txBody>
                  <a:tcPr/>
                </a:tc>
                <a:tc>
                  <a:txBody>
                    <a:bodyPr/>
                    <a:lstStyle/>
                    <a:p>
                      <a:pPr algn="ctr"/>
                      <a:r>
                        <a:rPr lang="en-US" sz="2400" b="1" dirty="0">
                          <a:highlight>
                            <a:srgbClr val="00FFFF"/>
                          </a:highlight>
                        </a:rPr>
                        <a:t>3</a:t>
                      </a:r>
                    </a:p>
                  </a:txBody>
                  <a:tcPr/>
                </a:tc>
                <a:tc>
                  <a:txBody>
                    <a:bodyPr/>
                    <a:lstStyle/>
                    <a:p>
                      <a:pPr algn="ctr"/>
                      <a:r>
                        <a:rPr lang="en-US" sz="2000" b="1" dirty="0">
                          <a:highlight>
                            <a:srgbClr val="FFFF00"/>
                          </a:highlight>
                        </a:rPr>
                        <a:t>30</a:t>
                      </a:r>
                    </a:p>
                  </a:txBody>
                  <a:tcPr/>
                </a:tc>
                <a:tc>
                  <a:txBody>
                    <a:bodyPr/>
                    <a:lstStyle/>
                    <a:p>
                      <a:pPr algn="ctr"/>
                      <a:r>
                        <a:rPr lang="en-US" sz="1400" b="1" dirty="0"/>
                        <a:t>5</a:t>
                      </a:r>
                    </a:p>
                  </a:txBody>
                  <a:tcPr/>
                </a:tc>
                <a:tc>
                  <a:txBody>
                    <a:bodyPr/>
                    <a:lstStyle/>
                    <a:p>
                      <a:pPr algn="ctr"/>
                      <a:r>
                        <a:rPr lang="en-US" sz="1400" b="1" dirty="0"/>
                        <a:t>15</a:t>
                      </a:r>
                    </a:p>
                  </a:txBody>
                  <a:tcPr/>
                </a:tc>
                <a:tc>
                  <a:txBody>
                    <a:bodyPr/>
                    <a:lstStyle/>
                    <a:p>
                      <a:pPr algn="ctr"/>
                      <a:r>
                        <a:rPr lang="en-US" sz="1400" b="1" dirty="0"/>
                        <a:t>10</a:t>
                      </a:r>
                    </a:p>
                  </a:txBody>
                  <a:tcPr/>
                </a:tc>
                <a:tc>
                  <a:txBody>
                    <a:bodyPr/>
                    <a:lstStyle/>
                    <a:p>
                      <a:pPr algn="ctr"/>
                      <a:r>
                        <a:rPr lang="en-US" sz="2000" dirty="0">
                          <a:highlight>
                            <a:srgbClr val="FFFF00"/>
                          </a:highlight>
                        </a:rPr>
                        <a:t>30</a:t>
                      </a:r>
                    </a:p>
                  </a:txBody>
                  <a:tcPr/>
                </a:tc>
                <a:extLst>
                  <a:ext uri="{0D108BD9-81ED-4DB2-BD59-A6C34878D82A}">
                    <a16:rowId xmlns:a16="http://schemas.microsoft.com/office/drawing/2014/main" val="3273716032"/>
                  </a:ext>
                </a:extLst>
              </a:tr>
              <a:tr h="274320">
                <a:tc>
                  <a:txBody>
                    <a:bodyPr/>
                    <a:lstStyle/>
                    <a:p>
                      <a:pPr algn="ctr"/>
                      <a:r>
                        <a:rPr lang="en-US" sz="1400" dirty="0"/>
                        <a:t>12</a:t>
                      </a:r>
                    </a:p>
                  </a:txBody>
                  <a:tcPr/>
                </a:tc>
                <a:tc>
                  <a:txBody>
                    <a:bodyPr/>
                    <a:lstStyle/>
                    <a:p>
                      <a:pPr algn="ctr"/>
                      <a:r>
                        <a:rPr lang="en-US" sz="1400" dirty="0"/>
                        <a:t>3</a:t>
                      </a:r>
                    </a:p>
                  </a:txBody>
                  <a:tcPr/>
                </a:tc>
                <a:tc>
                  <a:txBody>
                    <a:bodyPr/>
                    <a:lstStyle/>
                    <a:p>
                      <a:pPr algn="ctr"/>
                      <a:r>
                        <a:rPr lang="en-US" sz="1400" dirty="0"/>
                        <a:t>36</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12</a:t>
                      </a:r>
                    </a:p>
                  </a:txBody>
                  <a:tcPr/>
                </a:tc>
                <a:tc>
                  <a:txBody>
                    <a:bodyPr/>
                    <a:lstStyle/>
                    <a:p>
                      <a:pPr algn="ctr"/>
                      <a:r>
                        <a:rPr lang="en-US" sz="1400" dirty="0"/>
                        <a:t>32</a:t>
                      </a:r>
                    </a:p>
                  </a:txBody>
                  <a:tcPr/>
                </a:tc>
                <a:extLst>
                  <a:ext uri="{0D108BD9-81ED-4DB2-BD59-A6C34878D82A}">
                    <a16:rowId xmlns:a16="http://schemas.microsoft.com/office/drawing/2014/main" val="1919832736"/>
                  </a:ext>
                </a:extLst>
              </a:tr>
              <a:tr h="274320">
                <a:tc>
                  <a:txBody>
                    <a:bodyPr/>
                    <a:lstStyle/>
                    <a:p>
                      <a:pPr algn="ctr"/>
                      <a:r>
                        <a:rPr lang="en-US" sz="1400" dirty="0"/>
                        <a:t>14</a:t>
                      </a:r>
                    </a:p>
                  </a:txBody>
                  <a:tcPr/>
                </a:tc>
                <a:tc>
                  <a:txBody>
                    <a:bodyPr/>
                    <a:lstStyle/>
                    <a:p>
                      <a:pPr algn="ctr"/>
                      <a:r>
                        <a:rPr lang="en-US" sz="1400" dirty="0"/>
                        <a:t>3</a:t>
                      </a:r>
                    </a:p>
                  </a:txBody>
                  <a:tcPr/>
                </a:tc>
                <a:tc>
                  <a:txBody>
                    <a:bodyPr/>
                    <a:lstStyle/>
                    <a:p>
                      <a:pPr algn="ctr"/>
                      <a:r>
                        <a:rPr lang="en-US" sz="1400" dirty="0"/>
                        <a:t>42</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14</a:t>
                      </a:r>
                    </a:p>
                  </a:txBody>
                  <a:tcPr/>
                </a:tc>
                <a:tc>
                  <a:txBody>
                    <a:bodyPr/>
                    <a:lstStyle/>
                    <a:p>
                      <a:pPr algn="ctr"/>
                      <a:r>
                        <a:rPr lang="en-US" sz="1400" dirty="0"/>
                        <a:t>34</a:t>
                      </a:r>
                    </a:p>
                  </a:txBody>
                  <a:tcPr/>
                </a:tc>
                <a:extLst>
                  <a:ext uri="{0D108BD9-81ED-4DB2-BD59-A6C34878D82A}">
                    <a16:rowId xmlns:a16="http://schemas.microsoft.com/office/drawing/2014/main" val="3453117514"/>
                  </a:ext>
                </a:extLst>
              </a:tr>
              <a:tr h="274320">
                <a:tc>
                  <a:txBody>
                    <a:bodyPr/>
                    <a:lstStyle/>
                    <a:p>
                      <a:pPr algn="ctr"/>
                      <a:r>
                        <a:rPr lang="en-US" sz="1400" dirty="0"/>
                        <a:t>20</a:t>
                      </a:r>
                    </a:p>
                  </a:txBody>
                  <a:tcPr/>
                </a:tc>
                <a:tc>
                  <a:txBody>
                    <a:bodyPr/>
                    <a:lstStyle/>
                    <a:p>
                      <a:pPr algn="ctr"/>
                      <a:r>
                        <a:rPr lang="en-US" sz="1400" dirty="0"/>
                        <a:t>3</a:t>
                      </a:r>
                    </a:p>
                  </a:txBody>
                  <a:tcPr/>
                </a:tc>
                <a:tc>
                  <a:txBody>
                    <a:bodyPr/>
                    <a:lstStyle/>
                    <a:p>
                      <a:pPr algn="ctr"/>
                      <a:r>
                        <a:rPr lang="en-US" sz="1400" dirty="0"/>
                        <a:t>60</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20</a:t>
                      </a:r>
                    </a:p>
                  </a:txBody>
                  <a:tcPr/>
                </a:tc>
                <a:tc>
                  <a:txBody>
                    <a:bodyPr/>
                    <a:lstStyle/>
                    <a:p>
                      <a:pPr algn="ctr"/>
                      <a:r>
                        <a:rPr lang="en-US" sz="1400" dirty="0"/>
                        <a:t>40</a:t>
                      </a:r>
                    </a:p>
                  </a:txBody>
                  <a:tcPr/>
                </a:tc>
                <a:extLst>
                  <a:ext uri="{0D108BD9-81ED-4DB2-BD59-A6C34878D82A}">
                    <a16:rowId xmlns:a16="http://schemas.microsoft.com/office/drawing/2014/main" val="2088254835"/>
                  </a:ext>
                </a:extLst>
              </a:tr>
              <a:tr h="274320">
                <a:tc>
                  <a:txBody>
                    <a:bodyPr/>
                    <a:lstStyle/>
                    <a:p>
                      <a:pPr algn="ctr"/>
                      <a:r>
                        <a:rPr lang="en-US" sz="1400"/>
                        <a:t>25</a:t>
                      </a:r>
                      <a:endParaRPr lang="en-US" sz="1400" dirty="0"/>
                    </a:p>
                  </a:txBody>
                  <a:tcPr/>
                </a:tc>
                <a:tc>
                  <a:txBody>
                    <a:bodyPr/>
                    <a:lstStyle/>
                    <a:p>
                      <a:pPr algn="ctr"/>
                      <a:r>
                        <a:rPr lang="en-US" sz="1400"/>
                        <a:t>3</a:t>
                      </a:r>
                      <a:endParaRPr lang="en-US" sz="1400" dirty="0"/>
                    </a:p>
                  </a:txBody>
                  <a:tcPr/>
                </a:tc>
                <a:tc>
                  <a:txBody>
                    <a:bodyPr/>
                    <a:lstStyle/>
                    <a:p>
                      <a:pPr algn="ctr"/>
                      <a:r>
                        <a:rPr lang="en-US" sz="1400"/>
                        <a:t>75</a:t>
                      </a:r>
                      <a:endParaRPr lang="en-US" sz="1400" dirty="0"/>
                    </a:p>
                  </a:txBody>
                  <a:tcPr/>
                </a:tc>
                <a:tc>
                  <a:txBody>
                    <a:bodyPr/>
                    <a:lstStyle/>
                    <a:p>
                      <a:pPr algn="ctr"/>
                      <a:r>
                        <a:rPr lang="en-US" sz="1400"/>
                        <a:t>5</a:t>
                      </a:r>
                      <a:endParaRPr lang="en-US" sz="1400" dirty="0"/>
                    </a:p>
                  </a:txBody>
                  <a:tcPr/>
                </a:tc>
                <a:tc>
                  <a:txBody>
                    <a:bodyPr/>
                    <a:lstStyle/>
                    <a:p>
                      <a:pPr algn="ctr"/>
                      <a:r>
                        <a:rPr lang="en-US" sz="1400"/>
                        <a:t>15</a:t>
                      </a:r>
                      <a:endParaRPr lang="en-US" sz="1400" dirty="0"/>
                    </a:p>
                  </a:txBody>
                  <a:tcPr/>
                </a:tc>
                <a:tc>
                  <a:txBody>
                    <a:bodyPr/>
                    <a:lstStyle/>
                    <a:p>
                      <a:pPr algn="ctr"/>
                      <a:r>
                        <a:rPr lang="en-US" sz="1400"/>
                        <a:t>25</a:t>
                      </a:r>
                      <a:endParaRPr lang="en-US" sz="1400" dirty="0"/>
                    </a:p>
                  </a:txBody>
                  <a:tcPr/>
                </a:tc>
                <a:tc>
                  <a:txBody>
                    <a:bodyPr/>
                    <a:lstStyle/>
                    <a:p>
                      <a:pPr algn="ctr"/>
                      <a:r>
                        <a:rPr lang="en-US" sz="1400" dirty="0"/>
                        <a:t>45</a:t>
                      </a:r>
                    </a:p>
                  </a:txBody>
                  <a:tcPr/>
                </a:tc>
                <a:extLst>
                  <a:ext uri="{0D108BD9-81ED-4DB2-BD59-A6C34878D82A}">
                    <a16:rowId xmlns:a16="http://schemas.microsoft.com/office/drawing/2014/main" val="3583943824"/>
                  </a:ext>
                </a:extLst>
              </a:tr>
            </a:tbl>
          </a:graphicData>
        </a:graphic>
      </p:graphicFrame>
      <p:sp>
        <p:nvSpPr>
          <p:cNvPr id="6" name="Oval 5">
            <a:extLst>
              <a:ext uri="{FF2B5EF4-FFF2-40B4-BE49-F238E27FC236}">
                <a16:creationId xmlns:a16="http://schemas.microsoft.com/office/drawing/2014/main" id="{969FA39D-3735-44A7-9A53-8D750CEADFEC}"/>
              </a:ext>
            </a:extLst>
          </p:cNvPr>
          <p:cNvSpPr/>
          <p:nvPr/>
        </p:nvSpPr>
        <p:spPr>
          <a:xfrm>
            <a:off x="6659252" y="5142689"/>
            <a:ext cx="395926" cy="3959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A3D5E633-3750-43F9-803D-F5EBCE2FD27C}"/>
              </a:ext>
            </a:extLst>
          </p:cNvPr>
          <p:cNvSpPr/>
          <p:nvPr/>
        </p:nvSpPr>
        <p:spPr>
          <a:xfrm>
            <a:off x="2724395" y="5142689"/>
            <a:ext cx="395926" cy="3959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148006BB-E55E-430E-B2A8-4770D0B7E14A}"/>
              </a:ext>
            </a:extLst>
          </p:cNvPr>
          <p:cNvGraphicFramePr>
            <a:graphicFrameLocks noGrp="1"/>
          </p:cNvGraphicFramePr>
          <p:nvPr/>
        </p:nvGraphicFramePr>
        <p:xfrm>
          <a:off x="7708262" y="3988640"/>
          <a:ext cx="3114773" cy="1068539"/>
        </p:xfrm>
        <a:graphic>
          <a:graphicData uri="http://schemas.openxmlformats.org/drawingml/2006/table">
            <a:tbl>
              <a:tblPr>
                <a:tableStyleId>{5C22544A-7EE6-4342-B048-85BDC9FD1C3A}</a:tableStyleId>
              </a:tblPr>
              <a:tblGrid>
                <a:gridCol w="3114773">
                  <a:extLst>
                    <a:ext uri="{9D8B030D-6E8A-4147-A177-3AD203B41FA5}">
                      <a16:colId xmlns:a16="http://schemas.microsoft.com/office/drawing/2014/main" val="2048363493"/>
                    </a:ext>
                  </a:extLst>
                </a:gridCol>
              </a:tblGrid>
              <a:tr h="880596">
                <a:tc>
                  <a:txBody>
                    <a:bodyPr/>
                    <a:lstStyle/>
                    <a:p>
                      <a:pPr algn="l" fontAlgn="b"/>
                      <a:r>
                        <a:rPr lang="en-US" sz="2400" b="1" u="none" strike="noStrike" dirty="0">
                          <a:effectLst/>
                        </a:rPr>
                        <a:t>  If price is $3, then</a:t>
                      </a:r>
                      <a:br>
                        <a:rPr lang="en-US" sz="2400" b="1" u="none" strike="noStrike" dirty="0">
                          <a:effectLst/>
                        </a:rPr>
                      </a:br>
                      <a:r>
                        <a:rPr lang="en-US" sz="2400" b="1" u="none" strike="noStrike" dirty="0">
                          <a:effectLst/>
                        </a:rPr>
                        <a:t>  </a:t>
                      </a:r>
                      <a:r>
                        <a:rPr lang="en-US" sz="2400" b="1" u="none" strike="noStrike" dirty="0" err="1">
                          <a:effectLst/>
                        </a:rPr>
                        <a:t>MVS</a:t>
                      </a:r>
                      <a:r>
                        <a:rPr lang="en-US" sz="2400" b="1" u="none" strike="noStrike" dirty="0">
                          <a:effectLst/>
                        </a:rPr>
                        <a:t> = 10 mm units.</a:t>
                      </a:r>
                      <a:endParaRPr lang="en-US" sz="2400" b="1" i="0" u="none" strike="noStrike" dirty="0">
                        <a:solidFill>
                          <a:srgbClr val="000000"/>
                        </a:solidFill>
                        <a:effectLst/>
                        <a:latin typeface="Calibri" panose="020F0502020204030204" pitchFamily="34" charset="0"/>
                      </a:endParaRPr>
                    </a:p>
                  </a:txBody>
                  <a:tcPr marL="5063" marR="5063" marT="5063" marB="0" anchor="b">
                    <a:solidFill>
                      <a:schemeClr val="accent2">
                        <a:lumMod val="20000"/>
                        <a:lumOff val="80000"/>
                      </a:schemeClr>
                    </a:solidFill>
                  </a:tcPr>
                </a:tc>
                <a:extLst>
                  <a:ext uri="{0D108BD9-81ED-4DB2-BD59-A6C34878D82A}">
                    <a16:rowId xmlns:a16="http://schemas.microsoft.com/office/drawing/2014/main" val="458329451"/>
                  </a:ext>
                </a:extLst>
              </a:tr>
              <a:tr h="90890">
                <a:tc>
                  <a:txBody>
                    <a:bodyPr/>
                    <a:lstStyle/>
                    <a:p>
                      <a:pPr algn="l" fontAlgn="b"/>
                      <a:endParaRPr lang="en-US" sz="1200" b="0" i="0" u="none" strike="noStrike" dirty="0">
                        <a:solidFill>
                          <a:srgbClr val="000000"/>
                        </a:solidFill>
                        <a:effectLst/>
                        <a:latin typeface="Calibri" panose="020F0502020204030204" pitchFamily="34" charset="0"/>
                      </a:endParaRPr>
                    </a:p>
                  </a:txBody>
                  <a:tcPr marL="5063" marR="5063" marT="5063" marB="0" anchor="b">
                    <a:solidFill>
                      <a:schemeClr val="accent2">
                        <a:lumMod val="20000"/>
                        <a:lumOff val="80000"/>
                      </a:schemeClr>
                    </a:solidFill>
                  </a:tcPr>
                </a:tc>
                <a:extLst>
                  <a:ext uri="{0D108BD9-81ED-4DB2-BD59-A6C34878D82A}">
                    <a16:rowId xmlns:a16="http://schemas.microsoft.com/office/drawing/2014/main" val="3865042253"/>
                  </a:ext>
                </a:extLst>
              </a:tr>
            </a:tbl>
          </a:graphicData>
        </a:graphic>
      </p:graphicFrame>
      <p:graphicFrame>
        <p:nvGraphicFramePr>
          <p:cNvPr id="10" name="Table 9">
            <a:extLst>
              <a:ext uri="{FF2B5EF4-FFF2-40B4-BE49-F238E27FC236}">
                <a16:creationId xmlns:a16="http://schemas.microsoft.com/office/drawing/2014/main" id="{1260F2B0-FFB5-4FCD-9693-CE941D19B766}"/>
              </a:ext>
            </a:extLst>
          </p:cNvPr>
          <p:cNvGraphicFramePr>
            <a:graphicFrameLocks noGrp="1"/>
          </p:cNvGraphicFramePr>
          <p:nvPr/>
        </p:nvGraphicFramePr>
        <p:xfrm>
          <a:off x="7708262" y="5340652"/>
          <a:ext cx="3114773" cy="971486"/>
        </p:xfrm>
        <a:graphic>
          <a:graphicData uri="http://schemas.openxmlformats.org/drawingml/2006/table">
            <a:tbl>
              <a:tblPr>
                <a:tableStyleId>{5C22544A-7EE6-4342-B048-85BDC9FD1C3A}</a:tableStyleId>
              </a:tblPr>
              <a:tblGrid>
                <a:gridCol w="3114773">
                  <a:extLst>
                    <a:ext uri="{9D8B030D-6E8A-4147-A177-3AD203B41FA5}">
                      <a16:colId xmlns:a16="http://schemas.microsoft.com/office/drawing/2014/main" val="2048363493"/>
                    </a:ext>
                  </a:extLst>
                </a:gridCol>
              </a:tblGrid>
              <a:tr h="707682">
                <a:tc>
                  <a:txBody>
                    <a:bodyPr/>
                    <a:lstStyle/>
                    <a:p>
                      <a:pPr algn="l" fontAlgn="b"/>
                      <a:r>
                        <a:rPr lang="en-US" sz="2400" b="1" u="none" strike="noStrike" dirty="0">
                          <a:effectLst/>
                        </a:rPr>
                        <a:t>  Higher MVS reduces   likelihood of entry</a:t>
                      </a:r>
                      <a:endParaRPr lang="en-US" sz="2400" b="1" i="0" u="none" strike="noStrike" dirty="0">
                        <a:solidFill>
                          <a:srgbClr val="000000"/>
                        </a:solidFill>
                        <a:effectLst/>
                        <a:latin typeface="Calibri" panose="020F0502020204030204" pitchFamily="34" charset="0"/>
                      </a:endParaRPr>
                    </a:p>
                  </a:txBody>
                  <a:tcPr marL="5063" marR="5063" marT="5063" marB="0" anchor="b">
                    <a:solidFill>
                      <a:schemeClr val="accent2">
                        <a:lumMod val="20000"/>
                        <a:lumOff val="80000"/>
                      </a:schemeClr>
                    </a:solidFill>
                  </a:tcPr>
                </a:tc>
                <a:extLst>
                  <a:ext uri="{0D108BD9-81ED-4DB2-BD59-A6C34878D82A}">
                    <a16:rowId xmlns:a16="http://schemas.microsoft.com/office/drawing/2014/main" val="458329451"/>
                  </a:ext>
                </a:extLst>
              </a:tr>
              <a:tr h="234903">
                <a:tc>
                  <a:txBody>
                    <a:bodyPr/>
                    <a:lstStyle/>
                    <a:p>
                      <a:pPr algn="l" fontAlgn="b"/>
                      <a:endParaRPr lang="en-US" sz="1200" b="0" i="0" u="none" strike="noStrike" dirty="0">
                        <a:solidFill>
                          <a:srgbClr val="000000"/>
                        </a:solidFill>
                        <a:effectLst/>
                        <a:latin typeface="Calibri" panose="020F0502020204030204" pitchFamily="34" charset="0"/>
                      </a:endParaRPr>
                    </a:p>
                  </a:txBody>
                  <a:tcPr marL="5063" marR="5063" marT="5063" marB="0" anchor="b">
                    <a:solidFill>
                      <a:schemeClr val="accent2">
                        <a:lumMod val="20000"/>
                        <a:lumOff val="80000"/>
                      </a:schemeClr>
                    </a:solidFill>
                  </a:tcPr>
                </a:tc>
                <a:extLst>
                  <a:ext uri="{0D108BD9-81ED-4DB2-BD59-A6C34878D82A}">
                    <a16:rowId xmlns:a16="http://schemas.microsoft.com/office/drawing/2014/main" val="3865042253"/>
                  </a:ext>
                </a:extLst>
              </a:tr>
            </a:tbl>
          </a:graphicData>
        </a:graphic>
      </p:graphicFrame>
    </p:spTree>
    <p:extLst>
      <p:ext uri="{BB962C8B-B14F-4D97-AF65-F5344CB8AC3E}">
        <p14:creationId xmlns:p14="http://schemas.microsoft.com/office/powerpoint/2010/main" val="37642829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3BB70-6647-4458-BFE0-4A9F4988B6D9}"/>
              </a:ext>
            </a:extLst>
          </p:cNvPr>
          <p:cNvSpPr>
            <a:spLocks noGrp="1"/>
          </p:cNvSpPr>
          <p:nvPr>
            <p:ph type="title"/>
          </p:nvPr>
        </p:nvSpPr>
        <p:spPr/>
        <p:txBody>
          <a:bodyPr>
            <a:normAutofit/>
          </a:bodyPr>
          <a:lstStyle/>
          <a:p>
            <a:pPr algn="ctr"/>
            <a:r>
              <a:rPr lang="en-US" sz="3600" dirty="0"/>
              <a:t>“Paradoxes of Entry” and </a:t>
            </a:r>
            <a:br>
              <a:rPr lang="en-US" sz="3600" dirty="0"/>
            </a:br>
            <a:r>
              <a:rPr lang="en-US" sz="3600" dirty="0"/>
              <a:t>Impact on Entry Analysis</a:t>
            </a:r>
            <a:endParaRPr lang="en-US" sz="2400" i="1" dirty="0">
              <a:solidFill>
                <a:srgbClr val="00B0F0"/>
              </a:solidFill>
            </a:endParaRPr>
          </a:p>
        </p:txBody>
      </p:sp>
      <p:sp>
        <p:nvSpPr>
          <p:cNvPr id="3" name="Text Placeholder 2">
            <a:extLst>
              <a:ext uri="{FF2B5EF4-FFF2-40B4-BE49-F238E27FC236}">
                <a16:creationId xmlns:a16="http://schemas.microsoft.com/office/drawing/2014/main" id="{8276084A-16FD-4FAA-960F-1BB7F90F3E46}"/>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D307C35F-CBAD-47B8-9794-754348DAD0A6}"/>
              </a:ext>
            </a:extLst>
          </p:cNvPr>
          <p:cNvSpPr>
            <a:spLocks noGrp="1"/>
          </p:cNvSpPr>
          <p:nvPr>
            <p:ph type="sldNum" sz="quarter" idx="12"/>
          </p:nvPr>
        </p:nvSpPr>
        <p:spPr/>
        <p:txBody>
          <a:bodyPr/>
          <a:lstStyle/>
          <a:p>
            <a:fld id="{A3FA0A93-60EE-4E9D-852F-604094E61050}" type="slidenum">
              <a:rPr lang="en-US" smtClean="0"/>
              <a:t>21</a:t>
            </a:fld>
            <a:endParaRPr lang="en-US"/>
          </a:p>
        </p:txBody>
      </p:sp>
    </p:spTree>
    <p:extLst>
      <p:ext uri="{BB962C8B-B14F-4D97-AF65-F5344CB8AC3E}">
        <p14:creationId xmlns:p14="http://schemas.microsoft.com/office/powerpoint/2010/main" val="35421673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7351B-87BB-4970-AAFD-55EC2B6B2FF9}"/>
              </a:ext>
            </a:extLst>
          </p:cNvPr>
          <p:cNvSpPr>
            <a:spLocks noGrp="1"/>
          </p:cNvSpPr>
          <p:nvPr>
            <p:ph type="title"/>
          </p:nvPr>
        </p:nvSpPr>
        <p:spPr>
          <a:xfrm>
            <a:off x="838200" y="274955"/>
            <a:ext cx="10515600" cy="1325563"/>
          </a:xfrm>
        </p:spPr>
        <p:txBody>
          <a:bodyPr>
            <a:normAutofit/>
          </a:bodyPr>
          <a:lstStyle/>
          <a:p>
            <a:r>
              <a:rPr lang="en-US" dirty="0"/>
              <a:t>2 Paradoxes of Entry in Oligopoly or Monopoly Markets</a:t>
            </a:r>
          </a:p>
        </p:txBody>
      </p:sp>
      <p:sp>
        <p:nvSpPr>
          <p:cNvPr id="3" name="Content Placeholder 2">
            <a:extLst>
              <a:ext uri="{FF2B5EF4-FFF2-40B4-BE49-F238E27FC236}">
                <a16:creationId xmlns:a16="http://schemas.microsoft.com/office/drawing/2014/main" id="{9DA8055F-D09A-43F2-8222-61EA81CD2479}"/>
              </a:ext>
            </a:extLst>
          </p:cNvPr>
          <p:cNvSpPr>
            <a:spLocks noGrp="1"/>
          </p:cNvSpPr>
          <p:nvPr>
            <p:ph idx="1"/>
          </p:nvPr>
        </p:nvSpPr>
        <p:spPr>
          <a:xfrm>
            <a:off x="838200" y="1825624"/>
            <a:ext cx="8896350" cy="4951095"/>
          </a:xfrm>
        </p:spPr>
        <p:txBody>
          <a:bodyPr>
            <a:normAutofit fontScale="92500" lnSpcReduction="10000"/>
          </a:bodyPr>
          <a:lstStyle/>
          <a:p>
            <a:pPr>
              <a:lnSpc>
                <a:spcPct val="120000"/>
              </a:lnSpc>
            </a:pPr>
            <a:r>
              <a:rPr lang="en-US" dirty="0">
                <a:solidFill>
                  <a:srgbClr val="C00000"/>
                </a:solidFill>
              </a:rPr>
              <a:t>Fact #1: </a:t>
            </a:r>
            <a:r>
              <a:rPr lang="en-US" dirty="0"/>
              <a:t>If entry is “easy,” then no entry will occur.  </a:t>
            </a:r>
          </a:p>
          <a:p>
            <a:pPr lvl="1">
              <a:lnSpc>
                <a:spcPct val="120000"/>
              </a:lnSpc>
            </a:pPr>
            <a:r>
              <a:rPr lang="en-US" i="1" dirty="0">
                <a:solidFill>
                  <a:srgbClr val="C00000"/>
                </a:solidFill>
              </a:rPr>
              <a:t>Paradoxical implication #1: </a:t>
            </a:r>
            <a:r>
              <a:rPr lang="en-US" i="1" dirty="0"/>
              <a:t>Claimed implication: Lack of entry is evidence that entry is easy</a:t>
            </a:r>
          </a:p>
          <a:p>
            <a:pPr marL="457200" lvl="1" indent="0">
              <a:lnSpc>
                <a:spcPct val="120000"/>
              </a:lnSpc>
              <a:buNone/>
            </a:pPr>
            <a:endParaRPr lang="en-US" dirty="0"/>
          </a:p>
          <a:p>
            <a:pPr>
              <a:lnSpc>
                <a:spcPct val="120000"/>
              </a:lnSpc>
            </a:pPr>
            <a:r>
              <a:rPr lang="en-US" dirty="0">
                <a:solidFill>
                  <a:srgbClr val="C00000"/>
                </a:solidFill>
              </a:rPr>
              <a:t>Fact #2: </a:t>
            </a:r>
            <a:r>
              <a:rPr lang="en-US" dirty="0"/>
              <a:t>Competition is a barrier to entry.  If there is intense competition, there will be no entry</a:t>
            </a:r>
          </a:p>
          <a:p>
            <a:pPr lvl="1">
              <a:lnSpc>
                <a:spcPct val="120000"/>
              </a:lnSpc>
            </a:pPr>
            <a:r>
              <a:rPr lang="en-US" i="1" dirty="0">
                <a:solidFill>
                  <a:srgbClr val="C00000"/>
                </a:solidFill>
              </a:rPr>
              <a:t>Paradoxical implication #2</a:t>
            </a:r>
            <a:r>
              <a:rPr lang="en-US" i="1" dirty="0"/>
              <a:t>: Lack of entry is evidence that the </a:t>
            </a:r>
            <a:br>
              <a:rPr lang="en-US" i="1" dirty="0"/>
            </a:br>
            <a:r>
              <a:rPr lang="en-US" i="1" dirty="0"/>
              <a:t>market is highly competitive, and mergers should be permitted </a:t>
            </a:r>
            <a:br>
              <a:rPr lang="en-US" i="1" dirty="0"/>
            </a:br>
            <a:endParaRPr lang="en-US" i="1" dirty="0"/>
          </a:p>
          <a:p>
            <a:pPr>
              <a:lnSpc>
                <a:spcPct val="120000"/>
              </a:lnSpc>
            </a:pPr>
            <a:r>
              <a:rPr lang="en-US" dirty="0"/>
              <a:t>But, the economic analysis is more complicated.  And the claimed implications are invalid as a matter of economics </a:t>
            </a:r>
          </a:p>
        </p:txBody>
      </p:sp>
      <p:sp>
        <p:nvSpPr>
          <p:cNvPr id="4" name="Slide Number Placeholder 3">
            <a:extLst>
              <a:ext uri="{FF2B5EF4-FFF2-40B4-BE49-F238E27FC236}">
                <a16:creationId xmlns:a16="http://schemas.microsoft.com/office/drawing/2014/main" id="{DF2C21F2-3C76-4227-BA13-D8C1FB57BC8F}"/>
              </a:ext>
            </a:extLst>
          </p:cNvPr>
          <p:cNvSpPr>
            <a:spLocks noGrp="1"/>
          </p:cNvSpPr>
          <p:nvPr>
            <p:ph type="sldNum" sz="quarter" idx="12"/>
          </p:nvPr>
        </p:nvSpPr>
        <p:spPr>
          <a:xfrm>
            <a:off x="8610600" y="6358902"/>
            <a:ext cx="2743200" cy="365125"/>
          </a:xfrm>
        </p:spPr>
        <p:txBody>
          <a:bodyPr/>
          <a:lstStyle/>
          <a:p>
            <a:fld id="{A3FA0A93-60EE-4E9D-852F-604094E61050}" type="slidenum">
              <a:rPr lang="en-US" smtClean="0"/>
              <a:t>22</a:t>
            </a:fld>
            <a:endParaRPr lang="en-US"/>
          </a:p>
        </p:txBody>
      </p:sp>
      <p:sp>
        <p:nvSpPr>
          <p:cNvPr id="5" name="TextBox 4">
            <a:extLst>
              <a:ext uri="{FF2B5EF4-FFF2-40B4-BE49-F238E27FC236}">
                <a16:creationId xmlns:a16="http://schemas.microsoft.com/office/drawing/2014/main" id="{54895DB1-E071-4412-BF43-BFF1AEAE8EBE}"/>
              </a:ext>
            </a:extLst>
          </p:cNvPr>
          <p:cNvSpPr txBox="1"/>
          <p:nvPr/>
        </p:nvSpPr>
        <p:spPr>
          <a:xfrm>
            <a:off x="9698038" y="2521448"/>
            <a:ext cx="2152650" cy="1015663"/>
          </a:xfrm>
          <a:prstGeom prst="rect">
            <a:avLst/>
          </a:prstGeom>
          <a:noFill/>
          <a:ln w="57150">
            <a:solidFill>
              <a:srgbClr val="0070C0"/>
            </a:solidFill>
          </a:ln>
        </p:spPr>
        <p:txBody>
          <a:bodyPr wrap="square" rtlCol="0">
            <a:spAutoFit/>
          </a:bodyPr>
          <a:lstStyle/>
          <a:p>
            <a:pPr algn="ctr"/>
            <a:r>
              <a:rPr lang="en-US" sz="2000" b="1" dirty="0">
                <a:solidFill>
                  <a:srgbClr val="0070C0"/>
                </a:solidFill>
              </a:rPr>
              <a:t>Recall that Judge Winter made this claim</a:t>
            </a:r>
          </a:p>
        </p:txBody>
      </p:sp>
      <p:cxnSp>
        <p:nvCxnSpPr>
          <p:cNvPr id="6" name="Straight Arrow Connector 5">
            <a:extLst>
              <a:ext uri="{FF2B5EF4-FFF2-40B4-BE49-F238E27FC236}">
                <a16:creationId xmlns:a16="http://schemas.microsoft.com/office/drawing/2014/main" id="{5E4E9A07-2295-4A85-A5BE-1BAB4F4FB528}"/>
              </a:ext>
            </a:extLst>
          </p:cNvPr>
          <p:cNvCxnSpPr>
            <a:cxnSpLocks/>
          </p:cNvCxnSpPr>
          <p:nvPr/>
        </p:nvCxnSpPr>
        <p:spPr>
          <a:xfrm flipH="1" flipV="1">
            <a:off x="9020561" y="2813790"/>
            <a:ext cx="476196" cy="17816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43A01479-662B-47B5-822F-50187ED8ADB0}"/>
              </a:ext>
            </a:extLst>
          </p:cNvPr>
          <p:cNvSpPr txBox="1"/>
          <p:nvPr/>
        </p:nvSpPr>
        <p:spPr>
          <a:xfrm>
            <a:off x="9661525" y="4758559"/>
            <a:ext cx="2152650" cy="1323439"/>
          </a:xfrm>
          <a:prstGeom prst="rect">
            <a:avLst/>
          </a:prstGeom>
          <a:noFill/>
          <a:ln w="57150">
            <a:solidFill>
              <a:srgbClr val="0070C0"/>
            </a:solidFill>
          </a:ln>
        </p:spPr>
        <p:txBody>
          <a:bodyPr wrap="square" rtlCol="0">
            <a:spAutoFit/>
          </a:bodyPr>
          <a:lstStyle/>
          <a:p>
            <a:pPr algn="ctr"/>
            <a:r>
              <a:rPr lang="en-US" sz="2000" b="1" dirty="0">
                <a:solidFill>
                  <a:srgbClr val="0070C0"/>
                </a:solidFill>
              </a:rPr>
              <a:t>This 2</a:t>
            </a:r>
            <a:r>
              <a:rPr lang="en-US" sz="2000" b="1" baseline="30000" dirty="0">
                <a:solidFill>
                  <a:srgbClr val="0070C0"/>
                </a:solidFill>
              </a:rPr>
              <a:t>nd</a:t>
            </a:r>
            <a:r>
              <a:rPr lang="en-US" sz="2000" b="1" dirty="0">
                <a:solidFill>
                  <a:srgbClr val="0070C0"/>
                </a:solidFill>
              </a:rPr>
              <a:t> claim seems like a simple extension of the 1</a:t>
            </a:r>
            <a:r>
              <a:rPr lang="en-US" sz="2000" b="1" baseline="30000" dirty="0">
                <a:solidFill>
                  <a:srgbClr val="0070C0"/>
                </a:solidFill>
              </a:rPr>
              <a:t>st</a:t>
            </a:r>
            <a:r>
              <a:rPr lang="en-US" sz="2000" b="1" dirty="0">
                <a:solidFill>
                  <a:srgbClr val="0070C0"/>
                </a:solidFill>
              </a:rPr>
              <a:t> </a:t>
            </a:r>
          </a:p>
        </p:txBody>
      </p:sp>
      <p:cxnSp>
        <p:nvCxnSpPr>
          <p:cNvPr id="12" name="Straight Arrow Connector 11">
            <a:extLst>
              <a:ext uri="{FF2B5EF4-FFF2-40B4-BE49-F238E27FC236}">
                <a16:creationId xmlns:a16="http://schemas.microsoft.com/office/drawing/2014/main" id="{817C3C88-DEE4-4C7A-AAFE-6961D723AB25}"/>
              </a:ext>
            </a:extLst>
          </p:cNvPr>
          <p:cNvCxnSpPr>
            <a:cxnSpLocks/>
          </p:cNvCxnSpPr>
          <p:nvPr/>
        </p:nvCxnSpPr>
        <p:spPr>
          <a:xfrm flipH="1" flipV="1">
            <a:off x="8761298" y="4967470"/>
            <a:ext cx="735459" cy="16949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77386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06833-428F-4A20-B982-367BD064E789}"/>
              </a:ext>
            </a:extLst>
          </p:cNvPr>
          <p:cNvSpPr>
            <a:spLocks noGrp="1"/>
          </p:cNvSpPr>
          <p:nvPr>
            <p:ph type="title"/>
          </p:nvPr>
        </p:nvSpPr>
        <p:spPr/>
        <p:txBody>
          <a:bodyPr/>
          <a:lstStyle/>
          <a:p>
            <a:r>
              <a:rPr lang="en-US" dirty="0"/>
              <a:t>Paradox #1: Easy Entry Implies No Entry</a:t>
            </a:r>
          </a:p>
        </p:txBody>
      </p:sp>
      <p:sp>
        <p:nvSpPr>
          <p:cNvPr id="3" name="Content Placeholder 2">
            <a:extLst>
              <a:ext uri="{FF2B5EF4-FFF2-40B4-BE49-F238E27FC236}">
                <a16:creationId xmlns:a16="http://schemas.microsoft.com/office/drawing/2014/main" id="{4BB6E54E-BCDA-443D-8484-B14489F76434}"/>
              </a:ext>
            </a:extLst>
          </p:cNvPr>
          <p:cNvSpPr>
            <a:spLocks noGrp="1"/>
          </p:cNvSpPr>
          <p:nvPr>
            <p:ph idx="1"/>
          </p:nvPr>
        </p:nvSpPr>
        <p:spPr>
          <a:xfrm>
            <a:off x="838200" y="1825625"/>
            <a:ext cx="10515600" cy="4351338"/>
          </a:xfrm>
        </p:spPr>
        <p:txBody>
          <a:bodyPr/>
          <a:lstStyle/>
          <a:p>
            <a:r>
              <a:rPr lang="en-US" dirty="0"/>
              <a:t>If entry only occurred in response to supra-competitive price increases, then the statement and its implication might be true</a:t>
            </a:r>
          </a:p>
          <a:p>
            <a:r>
              <a:rPr lang="en-US" dirty="0"/>
              <a:t>But entry also occurs for other reasons</a:t>
            </a:r>
          </a:p>
          <a:p>
            <a:pPr lvl="1"/>
            <a:r>
              <a:rPr lang="en-US" dirty="0"/>
              <a:t>Demand growth </a:t>
            </a:r>
          </a:p>
          <a:p>
            <a:pPr lvl="1"/>
            <a:r>
              <a:rPr lang="en-US" dirty="0"/>
              <a:t>More efficient entrants</a:t>
            </a:r>
          </a:p>
          <a:p>
            <a:pPr lvl="1"/>
            <a:r>
              <a:rPr lang="en-US" dirty="0"/>
              <a:t>Entrants with differentiated products </a:t>
            </a:r>
          </a:p>
          <a:p>
            <a:pPr lvl="1"/>
            <a:r>
              <a:rPr lang="en-US" dirty="0"/>
              <a:t>Mistaken expectations by entrants</a:t>
            </a:r>
          </a:p>
          <a:p>
            <a:r>
              <a:rPr lang="en-US" dirty="0"/>
              <a:t>Thus, lack of entry is more likely to indicate some type of entry barrier</a:t>
            </a:r>
            <a:endParaRPr lang="en-US" dirty="0">
              <a:solidFill>
                <a:srgbClr val="C00000"/>
              </a:solidFill>
            </a:endParaRPr>
          </a:p>
          <a:p>
            <a:r>
              <a:rPr lang="en-US" i="1" dirty="0">
                <a:solidFill>
                  <a:srgbClr val="C00000"/>
                </a:solidFill>
              </a:rPr>
              <a:t>HMGs treat lack of entry as evidence of entry barriers, not the opposite</a:t>
            </a:r>
          </a:p>
          <a:p>
            <a:pPr lvl="1"/>
            <a:endParaRPr lang="en-US" dirty="0"/>
          </a:p>
        </p:txBody>
      </p:sp>
      <p:sp>
        <p:nvSpPr>
          <p:cNvPr id="4" name="Slide Number Placeholder 3">
            <a:extLst>
              <a:ext uri="{FF2B5EF4-FFF2-40B4-BE49-F238E27FC236}">
                <a16:creationId xmlns:a16="http://schemas.microsoft.com/office/drawing/2014/main" id="{BA924735-474F-48AA-A3EF-50B613B9B4BF}"/>
              </a:ext>
            </a:extLst>
          </p:cNvPr>
          <p:cNvSpPr>
            <a:spLocks noGrp="1"/>
          </p:cNvSpPr>
          <p:nvPr>
            <p:ph type="sldNum" sz="quarter" idx="12"/>
          </p:nvPr>
        </p:nvSpPr>
        <p:spPr/>
        <p:txBody>
          <a:bodyPr/>
          <a:lstStyle/>
          <a:p>
            <a:fld id="{A3FA0A93-60EE-4E9D-852F-604094E61050}" type="slidenum">
              <a:rPr lang="en-US" smtClean="0"/>
              <a:t>23</a:t>
            </a:fld>
            <a:endParaRPr lang="en-US"/>
          </a:p>
        </p:txBody>
      </p:sp>
    </p:spTree>
    <p:extLst>
      <p:ext uri="{BB962C8B-B14F-4D97-AF65-F5344CB8AC3E}">
        <p14:creationId xmlns:p14="http://schemas.microsoft.com/office/powerpoint/2010/main" val="16225865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0C46D-CD8A-426B-8220-2CF3FD391504}"/>
              </a:ext>
            </a:extLst>
          </p:cNvPr>
          <p:cNvSpPr>
            <a:spLocks noGrp="1"/>
          </p:cNvSpPr>
          <p:nvPr>
            <p:ph type="title"/>
          </p:nvPr>
        </p:nvSpPr>
        <p:spPr/>
        <p:txBody>
          <a:bodyPr/>
          <a:lstStyle/>
          <a:p>
            <a:r>
              <a:rPr lang="en-US" dirty="0"/>
              <a:t>Paradox #2: Intense Competition is a Barrier to Entry</a:t>
            </a:r>
          </a:p>
        </p:txBody>
      </p:sp>
      <p:sp>
        <p:nvSpPr>
          <p:cNvPr id="3" name="Content Placeholder 2">
            <a:extLst>
              <a:ext uri="{FF2B5EF4-FFF2-40B4-BE49-F238E27FC236}">
                <a16:creationId xmlns:a16="http://schemas.microsoft.com/office/drawing/2014/main" id="{0649B547-D807-401F-939C-3885D380C81D}"/>
              </a:ext>
            </a:extLst>
          </p:cNvPr>
          <p:cNvSpPr>
            <a:spLocks noGrp="1"/>
          </p:cNvSpPr>
          <p:nvPr>
            <p:ph idx="1"/>
          </p:nvPr>
        </p:nvSpPr>
        <p:spPr>
          <a:xfrm>
            <a:off x="172530" y="1455736"/>
            <a:ext cx="8542845" cy="5163725"/>
          </a:xfrm>
        </p:spPr>
        <p:txBody>
          <a:bodyPr>
            <a:normAutofit fontScale="85000" lnSpcReduction="20000"/>
          </a:bodyPr>
          <a:lstStyle/>
          <a:p>
            <a:r>
              <a:rPr lang="en-US" dirty="0">
                <a:solidFill>
                  <a:srgbClr val="C00000"/>
                </a:solidFill>
              </a:rPr>
              <a:t>This basic fact is valid.</a:t>
            </a:r>
          </a:p>
          <a:p>
            <a:r>
              <a:rPr lang="en-US" dirty="0"/>
              <a:t>But the implication that prices are competitive or that mergers are problematical is not.  In fact, the implication is the opposite</a:t>
            </a:r>
          </a:p>
          <a:p>
            <a:r>
              <a:rPr lang="en-US" dirty="0">
                <a:solidFill>
                  <a:srgbClr val="C00000"/>
                </a:solidFill>
              </a:rPr>
              <a:t>Restating the fact: Anticipated post-entry competition is a </a:t>
            </a:r>
            <a:br>
              <a:rPr lang="en-US" dirty="0">
                <a:solidFill>
                  <a:srgbClr val="C00000"/>
                </a:solidFill>
              </a:rPr>
            </a:br>
            <a:r>
              <a:rPr lang="en-US" dirty="0">
                <a:solidFill>
                  <a:srgbClr val="C00000"/>
                </a:solidFill>
              </a:rPr>
              <a:t>barrier to large scale entry. </a:t>
            </a:r>
          </a:p>
          <a:p>
            <a:pPr lvl="1"/>
            <a:r>
              <a:rPr lang="en-US" dirty="0"/>
              <a:t>Suppose there is entry into monopoly market at a significant scale of output</a:t>
            </a:r>
          </a:p>
          <a:p>
            <a:pPr lvl="1"/>
            <a:r>
              <a:rPr lang="en-US" b="1" i="1" dirty="0">
                <a:solidFill>
                  <a:srgbClr val="0070C0"/>
                </a:solidFill>
              </a:rPr>
              <a:t>The entry can set off a price war </a:t>
            </a:r>
          </a:p>
          <a:p>
            <a:pPr lvl="2"/>
            <a:r>
              <a:rPr lang="en-US" dirty="0"/>
              <a:t>Entry will tend to induce the monopolist to reduce its prices </a:t>
            </a:r>
          </a:p>
          <a:p>
            <a:pPr lvl="2"/>
            <a:r>
              <a:rPr lang="en-US" dirty="0"/>
              <a:t>This will tend to induce the entrant to cut its price</a:t>
            </a:r>
          </a:p>
          <a:p>
            <a:pPr lvl="1"/>
            <a:r>
              <a:rPr lang="en-US" b="1" i="1" dirty="0">
                <a:solidFill>
                  <a:srgbClr val="0070C0"/>
                </a:solidFill>
              </a:rPr>
              <a:t>The price war thus could make the entry unprofitable </a:t>
            </a:r>
          </a:p>
          <a:p>
            <a:pPr lvl="1"/>
            <a:r>
              <a:rPr lang="en-US" b="1" i="1" dirty="0">
                <a:solidFill>
                  <a:srgbClr val="0070C0"/>
                </a:solidFill>
              </a:rPr>
              <a:t>Anticipating this war, the potential entrant may forgo entry</a:t>
            </a:r>
          </a:p>
          <a:p>
            <a:r>
              <a:rPr lang="en-US" dirty="0">
                <a:solidFill>
                  <a:srgbClr val="C00000"/>
                </a:solidFill>
              </a:rPr>
              <a:t>Correcting the Implication: The potential for post-entry competition can permit </a:t>
            </a:r>
            <a:r>
              <a:rPr lang="en-US" i="1" dirty="0">
                <a:solidFill>
                  <a:srgbClr val="C00000"/>
                </a:solidFill>
              </a:rPr>
              <a:t>even a monopolist </a:t>
            </a:r>
            <a:r>
              <a:rPr lang="en-US" dirty="0">
                <a:solidFill>
                  <a:srgbClr val="C00000"/>
                </a:solidFill>
              </a:rPr>
              <a:t>to maintain </a:t>
            </a:r>
            <a:br>
              <a:rPr lang="en-US" dirty="0">
                <a:solidFill>
                  <a:srgbClr val="C00000"/>
                </a:solidFill>
              </a:rPr>
            </a:br>
            <a:r>
              <a:rPr lang="en-US" dirty="0">
                <a:solidFill>
                  <a:srgbClr val="C00000"/>
                </a:solidFill>
              </a:rPr>
              <a:t>monopoly prices without fear of entry</a:t>
            </a:r>
          </a:p>
          <a:p>
            <a:pPr lvl="1"/>
            <a:r>
              <a:rPr lang="en-US" dirty="0"/>
              <a:t>Entry can be deterred even if the entrant is as efficient as the monopolist</a:t>
            </a:r>
          </a:p>
          <a:p>
            <a:pPr lvl="1"/>
            <a:r>
              <a:rPr lang="en-US" dirty="0"/>
              <a:t>If entry must occur at a </a:t>
            </a:r>
            <a:r>
              <a:rPr lang="en-US" b="1" i="1" dirty="0">
                <a:solidFill>
                  <a:srgbClr val="C00000"/>
                </a:solidFill>
              </a:rPr>
              <a:t>significant scale of production </a:t>
            </a:r>
            <a:r>
              <a:rPr lang="en-US" b="1" i="1" dirty="0">
                <a:solidFill>
                  <a:srgbClr val="002060"/>
                </a:solidFill>
              </a:rPr>
              <a:t>and there are sunk costs</a:t>
            </a:r>
            <a:endParaRPr lang="en-US" i="1" dirty="0">
              <a:solidFill>
                <a:srgbClr val="002060"/>
              </a:solidFill>
            </a:endParaRPr>
          </a:p>
        </p:txBody>
      </p:sp>
      <p:sp>
        <p:nvSpPr>
          <p:cNvPr id="4" name="Slide Number Placeholder 3">
            <a:extLst>
              <a:ext uri="{FF2B5EF4-FFF2-40B4-BE49-F238E27FC236}">
                <a16:creationId xmlns:a16="http://schemas.microsoft.com/office/drawing/2014/main" id="{1A23031B-6A16-436F-A290-16DF07107719}"/>
              </a:ext>
            </a:extLst>
          </p:cNvPr>
          <p:cNvSpPr>
            <a:spLocks noGrp="1"/>
          </p:cNvSpPr>
          <p:nvPr>
            <p:ph type="sldNum" sz="quarter" idx="12"/>
          </p:nvPr>
        </p:nvSpPr>
        <p:spPr>
          <a:xfrm>
            <a:off x="8610600" y="6356350"/>
            <a:ext cx="2743200" cy="45719"/>
          </a:xfrm>
        </p:spPr>
        <p:txBody>
          <a:bodyPr/>
          <a:lstStyle/>
          <a:p>
            <a:fld id="{A3FA0A93-60EE-4E9D-852F-604094E61050}" type="slidenum">
              <a:rPr lang="en-US" smtClean="0"/>
              <a:t>24</a:t>
            </a:fld>
            <a:endParaRPr lang="en-US" dirty="0"/>
          </a:p>
        </p:txBody>
      </p:sp>
      <p:sp>
        <p:nvSpPr>
          <p:cNvPr id="5" name="TextBox 4">
            <a:extLst>
              <a:ext uri="{FF2B5EF4-FFF2-40B4-BE49-F238E27FC236}">
                <a16:creationId xmlns:a16="http://schemas.microsoft.com/office/drawing/2014/main" id="{65503AA6-FAB8-4D25-8288-35592FEDADF6}"/>
              </a:ext>
            </a:extLst>
          </p:cNvPr>
          <p:cNvSpPr txBox="1"/>
          <p:nvPr/>
        </p:nvSpPr>
        <p:spPr>
          <a:xfrm>
            <a:off x="8610600" y="3429000"/>
            <a:ext cx="2489200" cy="1015663"/>
          </a:xfrm>
          <a:prstGeom prst="rect">
            <a:avLst/>
          </a:prstGeom>
          <a:noFill/>
          <a:ln w="57150">
            <a:solidFill>
              <a:srgbClr val="0070C0"/>
            </a:solidFill>
          </a:ln>
        </p:spPr>
        <p:txBody>
          <a:bodyPr wrap="square" rtlCol="0">
            <a:spAutoFit/>
          </a:bodyPr>
          <a:lstStyle/>
          <a:p>
            <a:pPr algn="ctr"/>
            <a:r>
              <a:rPr lang="en-US" sz="2000" b="1" dirty="0">
                <a:solidFill>
                  <a:srgbClr val="0070C0"/>
                </a:solidFill>
              </a:rPr>
              <a:t>See Illustrative diagrams </a:t>
            </a:r>
          </a:p>
          <a:p>
            <a:pPr algn="ctr"/>
            <a:r>
              <a:rPr lang="en-US" sz="2000" b="1" dirty="0">
                <a:solidFill>
                  <a:srgbClr val="0070C0"/>
                </a:solidFill>
              </a:rPr>
              <a:t>on next slide</a:t>
            </a:r>
          </a:p>
        </p:txBody>
      </p:sp>
      <p:cxnSp>
        <p:nvCxnSpPr>
          <p:cNvPr id="6" name="Straight Arrow Connector 5">
            <a:extLst>
              <a:ext uri="{FF2B5EF4-FFF2-40B4-BE49-F238E27FC236}">
                <a16:creationId xmlns:a16="http://schemas.microsoft.com/office/drawing/2014/main" id="{0F26071E-4982-483E-9AF2-E35785BD90AC}"/>
              </a:ext>
            </a:extLst>
          </p:cNvPr>
          <p:cNvCxnSpPr>
            <a:cxnSpLocks/>
          </p:cNvCxnSpPr>
          <p:nvPr/>
        </p:nvCxnSpPr>
        <p:spPr>
          <a:xfrm flipH="1">
            <a:off x="6939280" y="3754109"/>
            <a:ext cx="1371600" cy="28348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E0BC81FC-EA32-4C0B-834F-E65395657BE1}"/>
              </a:ext>
            </a:extLst>
          </p:cNvPr>
          <p:cNvSpPr txBox="1"/>
          <p:nvPr/>
        </p:nvSpPr>
        <p:spPr>
          <a:xfrm>
            <a:off x="9855200" y="5032911"/>
            <a:ext cx="2113090" cy="1323439"/>
          </a:xfrm>
          <a:prstGeom prst="rect">
            <a:avLst/>
          </a:prstGeom>
          <a:noFill/>
          <a:ln w="57150">
            <a:solidFill>
              <a:srgbClr val="0070C0"/>
            </a:solidFill>
          </a:ln>
        </p:spPr>
        <p:txBody>
          <a:bodyPr wrap="square" rtlCol="0">
            <a:spAutoFit/>
          </a:bodyPr>
          <a:lstStyle/>
          <a:p>
            <a:r>
              <a:rPr lang="en-US" sz="2000" b="1" dirty="0">
                <a:solidFill>
                  <a:srgbClr val="0070C0"/>
                </a:solidFill>
              </a:rPr>
              <a:t>These factors are important in analyzing entry conditions</a:t>
            </a:r>
          </a:p>
        </p:txBody>
      </p:sp>
      <p:cxnSp>
        <p:nvCxnSpPr>
          <p:cNvPr id="10" name="Straight Arrow Connector 9">
            <a:extLst>
              <a:ext uri="{FF2B5EF4-FFF2-40B4-BE49-F238E27FC236}">
                <a16:creationId xmlns:a16="http://schemas.microsoft.com/office/drawing/2014/main" id="{762F6B09-8CE9-4519-B60F-A283BFA581AD}"/>
              </a:ext>
            </a:extLst>
          </p:cNvPr>
          <p:cNvCxnSpPr>
            <a:cxnSpLocks/>
          </p:cNvCxnSpPr>
          <p:nvPr/>
        </p:nvCxnSpPr>
        <p:spPr>
          <a:xfrm flipH="1">
            <a:off x="8836818" y="5478070"/>
            <a:ext cx="798513" cy="205064"/>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73783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5883D-77C5-4E1B-B760-54155CB7C84C}"/>
              </a:ext>
            </a:extLst>
          </p:cNvPr>
          <p:cNvSpPr>
            <a:spLocks noGrp="1"/>
          </p:cNvSpPr>
          <p:nvPr>
            <p:ph type="title"/>
          </p:nvPr>
        </p:nvSpPr>
        <p:spPr>
          <a:xfrm>
            <a:off x="345396" y="202632"/>
            <a:ext cx="10515600" cy="1325563"/>
          </a:xfrm>
        </p:spPr>
        <p:txBody>
          <a:bodyPr>
            <a:normAutofit/>
          </a:bodyPr>
          <a:lstStyle/>
          <a:p>
            <a:r>
              <a:rPr lang="en-US" dirty="0"/>
              <a:t>Post-Entry Competition as a Barrier to Entry:</a:t>
            </a:r>
            <a:br>
              <a:rPr lang="en-US" dirty="0"/>
            </a:br>
            <a:r>
              <a:rPr lang="en-US" dirty="0"/>
              <a:t>“</a:t>
            </a:r>
            <a:r>
              <a:rPr lang="en-US" i="1" dirty="0"/>
              <a:t>Death Spiral” Price War</a:t>
            </a:r>
          </a:p>
        </p:txBody>
      </p:sp>
      <p:sp>
        <p:nvSpPr>
          <p:cNvPr id="4" name="Slide Number Placeholder 3">
            <a:extLst>
              <a:ext uri="{FF2B5EF4-FFF2-40B4-BE49-F238E27FC236}">
                <a16:creationId xmlns:a16="http://schemas.microsoft.com/office/drawing/2014/main" id="{96A8EE31-15D9-436E-A683-AE64983794A6}"/>
              </a:ext>
            </a:extLst>
          </p:cNvPr>
          <p:cNvSpPr>
            <a:spLocks noGrp="1"/>
          </p:cNvSpPr>
          <p:nvPr>
            <p:ph type="sldNum" sz="quarter" idx="12"/>
          </p:nvPr>
        </p:nvSpPr>
        <p:spPr/>
        <p:txBody>
          <a:bodyPr/>
          <a:lstStyle/>
          <a:p>
            <a:fld id="{A3FA0A93-60EE-4E9D-852F-604094E61050}" type="slidenum">
              <a:rPr lang="en-US" smtClean="0"/>
              <a:t>25</a:t>
            </a:fld>
            <a:endParaRPr lang="en-US"/>
          </a:p>
        </p:txBody>
      </p:sp>
      <p:grpSp>
        <p:nvGrpSpPr>
          <p:cNvPr id="96" name="Group 95">
            <a:extLst>
              <a:ext uri="{FF2B5EF4-FFF2-40B4-BE49-F238E27FC236}">
                <a16:creationId xmlns:a16="http://schemas.microsoft.com/office/drawing/2014/main" id="{344CCFD9-449C-4672-87F8-D22F02710D25}"/>
              </a:ext>
            </a:extLst>
          </p:cNvPr>
          <p:cNvGrpSpPr/>
          <p:nvPr/>
        </p:nvGrpSpPr>
        <p:grpSpPr>
          <a:xfrm>
            <a:off x="2203185" y="-2066487"/>
            <a:ext cx="12217634" cy="7844155"/>
            <a:chOff x="1700227" y="-1645280"/>
            <a:chExt cx="12217634" cy="7844155"/>
          </a:xfrm>
        </p:grpSpPr>
        <p:grpSp>
          <p:nvGrpSpPr>
            <p:cNvPr id="48" name="Group 47">
              <a:extLst>
                <a:ext uri="{FF2B5EF4-FFF2-40B4-BE49-F238E27FC236}">
                  <a16:creationId xmlns:a16="http://schemas.microsoft.com/office/drawing/2014/main" id="{88BC6D46-0F5F-46D9-A950-6CB29FA4D502}"/>
                </a:ext>
              </a:extLst>
            </p:cNvPr>
            <p:cNvGrpSpPr/>
            <p:nvPr/>
          </p:nvGrpSpPr>
          <p:grpSpPr>
            <a:xfrm>
              <a:off x="3511136" y="-1645280"/>
              <a:ext cx="10406725" cy="7444738"/>
              <a:chOff x="1509052" y="-1544696"/>
              <a:chExt cx="10406725" cy="7444738"/>
            </a:xfrm>
          </p:grpSpPr>
          <p:sp>
            <p:nvSpPr>
              <p:cNvPr id="9" name="Arc 8">
                <a:extLst>
                  <a:ext uri="{FF2B5EF4-FFF2-40B4-BE49-F238E27FC236}">
                    <a16:creationId xmlns:a16="http://schemas.microsoft.com/office/drawing/2014/main" id="{E67F583E-6886-4022-BB72-0F10CD2D4BC3}"/>
                  </a:ext>
                </a:extLst>
              </p:cNvPr>
              <p:cNvSpPr/>
              <p:nvPr/>
            </p:nvSpPr>
            <p:spPr>
              <a:xfrm rot="5400000" flipV="1">
                <a:off x="3676355" y="-3082687"/>
                <a:ext cx="6701431" cy="9777413"/>
              </a:xfrm>
              <a:prstGeom prst="arc">
                <a:avLst>
                  <a:gd name="adj1" fmla="val 16530025"/>
                  <a:gd name="adj2" fmla="val 20028603"/>
                </a:avLst>
              </a:prstGeom>
              <a:ln w="44450">
                <a:solidFill>
                  <a:schemeClr val="accent1">
                    <a:lumMod val="50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grpSp>
            <p:nvGrpSpPr>
              <p:cNvPr id="47" name="Group 46">
                <a:extLst>
                  <a:ext uri="{FF2B5EF4-FFF2-40B4-BE49-F238E27FC236}">
                    <a16:creationId xmlns:a16="http://schemas.microsoft.com/office/drawing/2014/main" id="{E856C63E-9333-400B-800B-47EA4791C9B4}"/>
                  </a:ext>
                </a:extLst>
              </p:cNvPr>
              <p:cNvGrpSpPr/>
              <p:nvPr/>
            </p:nvGrpSpPr>
            <p:grpSpPr>
              <a:xfrm>
                <a:off x="1509052" y="1594319"/>
                <a:ext cx="7572107" cy="4305723"/>
                <a:chOff x="1509052" y="1603463"/>
                <a:chExt cx="7572107" cy="4305723"/>
              </a:xfrm>
            </p:grpSpPr>
            <p:cxnSp>
              <p:nvCxnSpPr>
                <p:cNvPr id="6" name="Straight Connector 5">
                  <a:extLst>
                    <a:ext uri="{FF2B5EF4-FFF2-40B4-BE49-F238E27FC236}">
                      <a16:creationId xmlns:a16="http://schemas.microsoft.com/office/drawing/2014/main" id="{92484249-5E69-425D-81FF-5DF693516DF2}"/>
                    </a:ext>
                  </a:extLst>
                </p:cNvPr>
                <p:cNvCxnSpPr/>
                <p:nvPr/>
              </p:nvCxnSpPr>
              <p:spPr>
                <a:xfrm>
                  <a:off x="1951348" y="2187019"/>
                  <a:ext cx="0" cy="3393649"/>
                </a:xfrm>
                <a:prstGeom prst="line">
                  <a:avLst/>
                </a:prstGeom>
                <a:ln w="28575"/>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7595D143-283A-4FDA-A1F6-EF466F1EC030}"/>
                    </a:ext>
                  </a:extLst>
                </p:cNvPr>
                <p:cNvCxnSpPr>
                  <a:cxnSpLocks/>
                </p:cNvCxnSpPr>
                <p:nvPr/>
              </p:nvCxnSpPr>
              <p:spPr>
                <a:xfrm flipH="1">
                  <a:off x="1951348" y="5580668"/>
                  <a:ext cx="4211327"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FA92F5F1-0124-4244-A153-B16DB65D2817}"/>
                    </a:ext>
                  </a:extLst>
                </p:cNvPr>
                <p:cNvCxnSpPr>
                  <a:cxnSpLocks/>
                </p:cNvCxnSpPr>
                <p:nvPr/>
              </p:nvCxnSpPr>
              <p:spPr>
                <a:xfrm>
                  <a:off x="3249164" y="2404120"/>
                  <a:ext cx="2027686" cy="3176548"/>
                </a:xfrm>
                <a:prstGeom prst="line">
                  <a:avLst/>
                </a:prstGeom>
                <a:ln w="44450">
                  <a:solidFill>
                    <a:srgbClr val="7030A0"/>
                  </a:solidFill>
                </a:ln>
              </p:spPr>
              <p:style>
                <a:lnRef idx="1">
                  <a:schemeClr val="accent6"/>
                </a:lnRef>
                <a:fillRef idx="0">
                  <a:schemeClr val="accent6"/>
                </a:fillRef>
                <a:effectRef idx="0">
                  <a:schemeClr val="accent6"/>
                </a:effectRef>
                <a:fontRef idx="minor">
                  <a:schemeClr val="tx1"/>
                </a:fontRef>
              </p:style>
            </p:cxnSp>
            <p:cxnSp>
              <p:nvCxnSpPr>
                <p:cNvPr id="15" name="Straight Connector 14">
                  <a:extLst>
                    <a:ext uri="{FF2B5EF4-FFF2-40B4-BE49-F238E27FC236}">
                      <a16:creationId xmlns:a16="http://schemas.microsoft.com/office/drawing/2014/main" id="{BE5DB8AF-0934-4BAB-A649-BFE020AB41A8}"/>
                    </a:ext>
                  </a:extLst>
                </p:cNvPr>
                <p:cNvCxnSpPr/>
                <p:nvPr/>
              </p:nvCxnSpPr>
              <p:spPr>
                <a:xfrm>
                  <a:off x="1951348" y="2904744"/>
                  <a:ext cx="1649102"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20CFCAF-2FF4-4E42-A7D8-55A76CDC2439}"/>
                    </a:ext>
                  </a:extLst>
                </p:cNvPr>
                <p:cNvCxnSpPr>
                  <a:cxnSpLocks/>
                </p:cNvCxnSpPr>
                <p:nvPr/>
              </p:nvCxnSpPr>
              <p:spPr>
                <a:xfrm>
                  <a:off x="3672893" y="3111043"/>
                  <a:ext cx="0" cy="2467763"/>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60A753F-AC75-4D53-A144-2E5A83222109}"/>
                    </a:ext>
                  </a:extLst>
                </p:cNvPr>
                <p:cNvCxnSpPr/>
                <p:nvPr/>
              </p:nvCxnSpPr>
              <p:spPr>
                <a:xfrm flipH="1">
                  <a:off x="1951348" y="4752975"/>
                  <a:ext cx="2792102"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7BE2AFC-2E19-4725-A6C4-2841C4DD12CD}"/>
                    </a:ext>
                  </a:extLst>
                </p:cNvPr>
                <p:cNvCxnSpPr/>
                <p:nvPr/>
              </p:nvCxnSpPr>
              <p:spPr>
                <a:xfrm>
                  <a:off x="4743450" y="4762500"/>
                  <a:ext cx="0" cy="818168"/>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081E5ADE-537B-4B24-90A5-3F65248D9601}"/>
                    </a:ext>
                  </a:extLst>
                </p:cNvPr>
                <p:cNvSpPr/>
                <p:nvPr/>
              </p:nvSpPr>
              <p:spPr>
                <a:xfrm>
                  <a:off x="2367846" y="2845784"/>
                  <a:ext cx="74654" cy="74654"/>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9021EA21-D004-41FC-8554-B3B2D6CBA294}"/>
                    </a:ext>
                  </a:extLst>
                </p:cNvPr>
                <p:cNvSpPr/>
                <p:nvPr/>
              </p:nvSpPr>
              <p:spPr>
                <a:xfrm>
                  <a:off x="3491958" y="2818244"/>
                  <a:ext cx="178884" cy="178884"/>
                </a:xfrm>
                <a:prstGeom prst="ellipse">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639D7425-C58D-4801-92DD-6969BB8AE142}"/>
                    </a:ext>
                  </a:extLst>
                </p:cNvPr>
                <p:cNvSpPr/>
                <p:nvPr/>
              </p:nvSpPr>
              <p:spPr>
                <a:xfrm>
                  <a:off x="4054039" y="3678631"/>
                  <a:ext cx="88925" cy="8892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7389C5C8-8D9A-4091-B6F4-DDDF4C8BDB7E}"/>
                    </a:ext>
                  </a:extLst>
                </p:cNvPr>
                <p:cNvSpPr/>
                <p:nvPr/>
              </p:nvSpPr>
              <p:spPr>
                <a:xfrm>
                  <a:off x="4511102" y="4407511"/>
                  <a:ext cx="84048" cy="8404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CD718977-2D59-4484-9890-A7630FC69CAD}"/>
                    </a:ext>
                  </a:extLst>
                </p:cNvPr>
                <p:cNvSpPr/>
                <p:nvPr/>
              </p:nvSpPr>
              <p:spPr>
                <a:xfrm>
                  <a:off x="4733870" y="4740146"/>
                  <a:ext cx="80710" cy="8071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8" name="Arc 27">
                  <a:extLst>
                    <a:ext uri="{FF2B5EF4-FFF2-40B4-BE49-F238E27FC236}">
                      <a16:creationId xmlns:a16="http://schemas.microsoft.com/office/drawing/2014/main" id="{6580DBA4-CCAC-46D2-AB2D-374E7C8D4F02}"/>
                    </a:ext>
                  </a:extLst>
                </p:cNvPr>
                <p:cNvSpPr/>
                <p:nvPr/>
              </p:nvSpPr>
              <p:spPr>
                <a:xfrm>
                  <a:off x="3453066" y="2945417"/>
                  <a:ext cx="757647" cy="706053"/>
                </a:xfrm>
                <a:prstGeom prst="arc">
                  <a:avLst>
                    <a:gd name="adj1" fmla="val 16200000"/>
                    <a:gd name="adj2" fmla="val 1986912"/>
                  </a:avLst>
                </a:prstGeom>
                <a:ln w="25400">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29" name="Arc 28">
                  <a:extLst>
                    <a:ext uri="{FF2B5EF4-FFF2-40B4-BE49-F238E27FC236}">
                      <a16:creationId xmlns:a16="http://schemas.microsoft.com/office/drawing/2014/main" id="{1BC58A6E-BE7B-43F4-9AE4-CF0976FE570E}"/>
                    </a:ext>
                  </a:extLst>
                </p:cNvPr>
                <p:cNvSpPr/>
                <p:nvPr/>
              </p:nvSpPr>
              <p:spPr>
                <a:xfrm>
                  <a:off x="3905099" y="3731641"/>
                  <a:ext cx="757647" cy="706053"/>
                </a:xfrm>
                <a:prstGeom prst="arc">
                  <a:avLst>
                    <a:gd name="adj1" fmla="val 16200000"/>
                    <a:gd name="adj2" fmla="val 1986912"/>
                  </a:avLst>
                </a:prstGeom>
                <a:ln w="25400">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0" name="Arc 29">
                  <a:extLst>
                    <a:ext uri="{FF2B5EF4-FFF2-40B4-BE49-F238E27FC236}">
                      <a16:creationId xmlns:a16="http://schemas.microsoft.com/office/drawing/2014/main" id="{52975372-A987-480F-B654-BCFDA16F3BFB}"/>
                    </a:ext>
                  </a:extLst>
                </p:cNvPr>
                <p:cNvSpPr/>
                <p:nvPr/>
              </p:nvSpPr>
              <p:spPr>
                <a:xfrm>
                  <a:off x="4317172" y="4440119"/>
                  <a:ext cx="959678" cy="1026059"/>
                </a:xfrm>
                <a:prstGeom prst="arc">
                  <a:avLst>
                    <a:gd name="adj1" fmla="val 16200000"/>
                    <a:gd name="adj2" fmla="val 1986912"/>
                  </a:avLst>
                </a:prstGeom>
                <a:ln w="25400">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0160436A-F137-400E-B4ED-DE9D305A4D73}"/>
                    </a:ext>
                  </a:extLst>
                </p:cNvPr>
                <p:cNvSpPr txBox="1"/>
                <p:nvPr/>
              </p:nvSpPr>
              <p:spPr>
                <a:xfrm>
                  <a:off x="3438549" y="5539854"/>
                  <a:ext cx="466543" cy="369332"/>
                </a:xfrm>
                <a:prstGeom prst="rect">
                  <a:avLst/>
                </a:prstGeom>
                <a:noFill/>
              </p:spPr>
              <p:txBody>
                <a:bodyPr wrap="square" rtlCol="0">
                  <a:spAutoFit/>
                </a:bodyPr>
                <a:lstStyle/>
                <a:p>
                  <a:r>
                    <a:rPr lang="en-US" dirty="0"/>
                    <a:t>Q</a:t>
                  </a:r>
                  <a:r>
                    <a:rPr lang="en-US" baseline="-25000" dirty="0"/>
                    <a:t>E</a:t>
                  </a:r>
                  <a:endParaRPr lang="en-US" dirty="0"/>
                </a:p>
              </p:txBody>
            </p:sp>
            <p:sp>
              <p:nvSpPr>
                <p:cNvPr id="32" name="TextBox 31">
                  <a:extLst>
                    <a:ext uri="{FF2B5EF4-FFF2-40B4-BE49-F238E27FC236}">
                      <a16:creationId xmlns:a16="http://schemas.microsoft.com/office/drawing/2014/main" id="{FCD9C5C1-AEE4-4BE3-AB24-4F79BD988AEF}"/>
                    </a:ext>
                  </a:extLst>
                </p:cNvPr>
                <p:cNvSpPr txBox="1"/>
                <p:nvPr/>
              </p:nvSpPr>
              <p:spPr>
                <a:xfrm>
                  <a:off x="4578323" y="5539854"/>
                  <a:ext cx="466543" cy="369332"/>
                </a:xfrm>
                <a:prstGeom prst="rect">
                  <a:avLst/>
                </a:prstGeom>
                <a:noFill/>
              </p:spPr>
              <p:txBody>
                <a:bodyPr wrap="square" rtlCol="0">
                  <a:spAutoFit/>
                </a:bodyPr>
                <a:lstStyle/>
                <a:p>
                  <a:r>
                    <a:rPr lang="en-US" dirty="0"/>
                    <a:t>Q*</a:t>
                  </a:r>
                </a:p>
              </p:txBody>
            </p:sp>
            <p:sp>
              <p:nvSpPr>
                <p:cNvPr id="33" name="TextBox 32">
                  <a:extLst>
                    <a:ext uri="{FF2B5EF4-FFF2-40B4-BE49-F238E27FC236}">
                      <a16:creationId xmlns:a16="http://schemas.microsoft.com/office/drawing/2014/main" id="{5FC70B14-463A-4212-BD1F-60E4E174A8A1}"/>
                    </a:ext>
                  </a:extLst>
                </p:cNvPr>
                <p:cNvSpPr txBox="1"/>
                <p:nvPr/>
              </p:nvSpPr>
              <p:spPr>
                <a:xfrm>
                  <a:off x="1509052" y="4608611"/>
                  <a:ext cx="496383" cy="369332"/>
                </a:xfrm>
                <a:prstGeom prst="rect">
                  <a:avLst/>
                </a:prstGeom>
                <a:noFill/>
              </p:spPr>
              <p:txBody>
                <a:bodyPr wrap="square" rtlCol="0">
                  <a:spAutoFit/>
                </a:bodyPr>
                <a:lstStyle/>
                <a:p>
                  <a:r>
                    <a:rPr lang="en-US" dirty="0"/>
                    <a:t>P*</a:t>
                  </a:r>
                </a:p>
              </p:txBody>
            </p:sp>
            <p:sp>
              <p:nvSpPr>
                <p:cNvPr id="34" name="TextBox 33">
                  <a:extLst>
                    <a:ext uri="{FF2B5EF4-FFF2-40B4-BE49-F238E27FC236}">
                      <a16:creationId xmlns:a16="http://schemas.microsoft.com/office/drawing/2014/main" id="{37B90276-7C71-44C1-8354-A33547BE0797}"/>
                    </a:ext>
                  </a:extLst>
                </p:cNvPr>
                <p:cNvSpPr txBox="1"/>
                <p:nvPr/>
              </p:nvSpPr>
              <p:spPr>
                <a:xfrm>
                  <a:off x="1509454" y="2650271"/>
                  <a:ext cx="540682" cy="369332"/>
                </a:xfrm>
                <a:prstGeom prst="rect">
                  <a:avLst/>
                </a:prstGeom>
                <a:noFill/>
              </p:spPr>
              <p:txBody>
                <a:bodyPr wrap="square" rtlCol="0">
                  <a:spAutoFit/>
                </a:bodyPr>
                <a:lstStyle/>
                <a:p>
                  <a:r>
                    <a:rPr lang="en-US" b="1" dirty="0">
                      <a:solidFill>
                        <a:srgbClr val="C00000"/>
                      </a:solidFill>
                    </a:rPr>
                    <a:t>P</a:t>
                  </a:r>
                  <a:r>
                    <a:rPr lang="en-US" b="1" baseline="-25000" dirty="0">
                      <a:solidFill>
                        <a:srgbClr val="C00000"/>
                      </a:solidFill>
                    </a:rPr>
                    <a:t>M</a:t>
                  </a:r>
                  <a:endParaRPr lang="en-US" b="1" dirty="0">
                    <a:solidFill>
                      <a:srgbClr val="C00000"/>
                    </a:solidFill>
                  </a:endParaRPr>
                </a:p>
              </p:txBody>
            </p:sp>
            <p:sp>
              <p:nvSpPr>
                <p:cNvPr id="35" name="TextBox 34">
                  <a:extLst>
                    <a:ext uri="{FF2B5EF4-FFF2-40B4-BE49-F238E27FC236}">
                      <a16:creationId xmlns:a16="http://schemas.microsoft.com/office/drawing/2014/main" id="{A7366F62-B269-4CAF-B6E4-37BB32F3283D}"/>
                    </a:ext>
                  </a:extLst>
                </p:cNvPr>
                <p:cNvSpPr txBox="1"/>
                <p:nvPr/>
              </p:nvSpPr>
              <p:spPr>
                <a:xfrm>
                  <a:off x="3839055" y="2079496"/>
                  <a:ext cx="2411622" cy="338554"/>
                </a:xfrm>
                <a:prstGeom prst="rect">
                  <a:avLst/>
                </a:prstGeom>
                <a:noFill/>
              </p:spPr>
              <p:txBody>
                <a:bodyPr wrap="none" rtlCol="0">
                  <a:spAutoFit/>
                </a:bodyPr>
                <a:lstStyle/>
                <a:p>
                  <a:r>
                    <a:rPr lang="en-US" sz="1600" b="1" dirty="0">
                      <a:solidFill>
                        <a:srgbClr val="7030A0"/>
                      </a:solidFill>
                    </a:rPr>
                    <a:t>Entrant’s Demand Curve</a:t>
                  </a:r>
                </a:p>
              </p:txBody>
            </p:sp>
            <p:cxnSp>
              <p:nvCxnSpPr>
                <p:cNvPr id="37" name="Straight Arrow Connector 36">
                  <a:extLst>
                    <a:ext uri="{FF2B5EF4-FFF2-40B4-BE49-F238E27FC236}">
                      <a16:creationId xmlns:a16="http://schemas.microsoft.com/office/drawing/2014/main" id="{B5983B9F-7674-4546-A4AE-0AF8DA335A0A}"/>
                    </a:ext>
                  </a:extLst>
                </p:cNvPr>
                <p:cNvCxnSpPr>
                  <a:cxnSpLocks/>
                </p:cNvCxnSpPr>
                <p:nvPr/>
              </p:nvCxnSpPr>
              <p:spPr>
                <a:xfrm flipH="1">
                  <a:off x="3438549" y="2312359"/>
                  <a:ext cx="457199" cy="242064"/>
                </a:xfrm>
                <a:prstGeom prst="straightConnector1">
                  <a:avLst/>
                </a:prstGeom>
                <a:ln w="444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9A5AE6A4-CFF6-453B-BE95-01C8EE7BD7B2}"/>
                    </a:ext>
                  </a:extLst>
                </p:cNvPr>
                <p:cNvSpPr txBox="1"/>
                <p:nvPr/>
              </p:nvSpPr>
              <p:spPr>
                <a:xfrm>
                  <a:off x="3104422" y="1603463"/>
                  <a:ext cx="5193088" cy="338554"/>
                </a:xfrm>
                <a:prstGeom prst="rect">
                  <a:avLst/>
                </a:prstGeom>
                <a:noFill/>
                <a:ln w="28575">
                  <a:solidFill>
                    <a:schemeClr val="tx1"/>
                  </a:solidFill>
                </a:ln>
              </p:spPr>
              <p:txBody>
                <a:bodyPr wrap="none" rtlCol="0">
                  <a:spAutoFit/>
                </a:bodyPr>
                <a:lstStyle/>
                <a:p>
                  <a:r>
                    <a:rPr lang="en-US" sz="1600" b="1" dirty="0">
                      <a:solidFill>
                        <a:schemeClr val="accent1">
                          <a:lumMod val="50000"/>
                        </a:schemeClr>
                      </a:solidFill>
                    </a:rPr>
                    <a:t>Entrant’s “Breakeven” Price/Output Curve (ATC; </a:t>
                  </a:r>
                  <a:r>
                    <a:rPr lang="en-US" sz="1600" b="1" dirty="0" err="1">
                      <a:solidFill>
                        <a:schemeClr val="accent1">
                          <a:lumMod val="50000"/>
                        </a:schemeClr>
                      </a:solidFill>
                    </a:rPr>
                    <a:t>MVS</a:t>
                  </a:r>
                  <a:r>
                    <a:rPr lang="en-US" sz="1600" b="1" dirty="0">
                      <a:solidFill>
                        <a:schemeClr val="accent1">
                          <a:lumMod val="50000"/>
                        </a:schemeClr>
                      </a:solidFill>
                    </a:rPr>
                    <a:t>)</a:t>
                  </a:r>
                </a:p>
              </p:txBody>
            </p:sp>
            <p:cxnSp>
              <p:nvCxnSpPr>
                <p:cNvPr id="42" name="Straight Arrow Connector 41">
                  <a:extLst>
                    <a:ext uri="{FF2B5EF4-FFF2-40B4-BE49-F238E27FC236}">
                      <a16:creationId xmlns:a16="http://schemas.microsoft.com/office/drawing/2014/main" id="{A9296F6F-B7DB-4996-8162-B2F1C38F1703}"/>
                    </a:ext>
                  </a:extLst>
                </p:cNvPr>
                <p:cNvCxnSpPr>
                  <a:cxnSpLocks/>
                </p:cNvCxnSpPr>
                <p:nvPr/>
              </p:nvCxnSpPr>
              <p:spPr>
                <a:xfrm flipH="1">
                  <a:off x="2330713" y="1899343"/>
                  <a:ext cx="732225" cy="426833"/>
                </a:xfrm>
                <a:prstGeom prst="straightConnector1">
                  <a:avLst/>
                </a:prstGeom>
                <a:ln w="44450">
                  <a:solidFill>
                    <a:schemeClr val="accent1">
                      <a:lumMod val="50000"/>
                    </a:schemeClr>
                  </a:solidFill>
                  <a:tailEnd type="triangle"/>
                </a:ln>
              </p:spPr>
              <p:style>
                <a:lnRef idx="1">
                  <a:schemeClr val="dk1"/>
                </a:lnRef>
                <a:fillRef idx="0">
                  <a:schemeClr val="dk1"/>
                </a:fillRef>
                <a:effectRef idx="0">
                  <a:schemeClr val="dk1"/>
                </a:effectRef>
                <a:fontRef idx="minor">
                  <a:schemeClr val="tx1"/>
                </a:fontRef>
              </p:style>
            </p:cxnSp>
            <p:sp>
              <p:nvSpPr>
                <p:cNvPr id="44" name="TextBox 43">
                  <a:extLst>
                    <a:ext uri="{FF2B5EF4-FFF2-40B4-BE49-F238E27FC236}">
                      <a16:creationId xmlns:a16="http://schemas.microsoft.com/office/drawing/2014/main" id="{83E29882-9061-4E8D-BCC7-353863C254D2}"/>
                    </a:ext>
                  </a:extLst>
                </p:cNvPr>
                <p:cNvSpPr txBox="1"/>
                <p:nvPr/>
              </p:nvSpPr>
              <p:spPr>
                <a:xfrm>
                  <a:off x="5730818" y="2698445"/>
                  <a:ext cx="3350341" cy="369332"/>
                </a:xfrm>
                <a:prstGeom prst="rect">
                  <a:avLst/>
                </a:prstGeom>
                <a:noFill/>
                <a:ln w="22225">
                  <a:solidFill>
                    <a:srgbClr val="C00000"/>
                  </a:solidFill>
                </a:ln>
              </p:spPr>
              <p:txBody>
                <a:bodyPr wrap="none" rtlCol="0">
                  <a:spAutoFit/>
                </a:bodyPr>
                <a:lstStyle/>
                <a:p>
                  <a:r>
                    <a:rPr lang="en-US" b="1" dirty="0">
                      <a:solidFill>
                        <a:srgbClr val="C00000"/>
                      </a:solidFill>
                    </a:rPr>
                    <a:t>Post-Entry Price War Dynamics</a:t>
                  </a:r>
                </a:p>
              </p:txBody>
            </p:sp>
            <p:cxnSp>
              <p:nvCxnSpPr>
                <p:cNvPr id="46" name="Straight Arrow Connector 45">
                  <a:extLst>
                    <a:ext uri="{FF2B5EF4-FFF2-40B4-BE49-F238E27FC236}">
                      <a16:creationId xmlns:a16="http://schemas.microsoft.com/office/drawing/2014/main" id="{336D5E3D-D2A1-4AC9-BDAB-432B5365653E}"/>
                    </a:ext>
                  </a:extLst>
                </p:cNvPr>
                <p:cNvCxnSpPr>
                  <a:cxnSpLocks/>
                </p:cNvCxnSpPr>
                <p:nvPr/>
              </p:nvCxnSpPr>
              <p:spPr>
                <a:xfrm flipH="1">
                  <a:off x="5037828" y="3178774"/>
                  <a:ext cx="663138" cy="451584"/>
                </a:xfrm>
                <a:prstGeom prst="straightConnector1">
                  <a:avLst/>
                </a:prstGeom>
                <a:ln w="69850">
                  <a:solidFill>
                    <a:srgbClr val="C00000"/>
                  </a:solidFill>
                  <a:tailEnd type="stealth" w="lg" len="lg"/>
                </a:ln>
              </p:spPr>
              <p:style>
                <a:lnRef idx="1">
                  <a:schemeClr val="accent6"/>
                </a:lnRef>
                <a:fillRef idx="0">
                  <a:schemeClr val="accent6"/>
                </a:fillRef>
                <a:effectRef idx="0">
                  <a:schemeClr val="accent6"/>
                </a:effectRef>
                <a:fontRef idx="minor">
                  <a:schemeClr val="tx1"/>
                </a:fontRef>
              </p:style>
            </p:cxnSp>
          </p:grpSp>
        </p:grpSp>
        <p:cxnSp>
          <p:nvCxnSpPr>
            <p:cNvPr id="57" name="Straight Arrow Connector 56">
              <a:extLst>
                <a:ext uri="{FF2B5EF4-FFF2-40B4-BE49-F238E27FC236}">
                  <a16:creationId xmlns:a16="http://schemas.microsoft.com/office/drawing/2014/main" id="{09FA28FF-EEF7-4AFC-9232-1BB473BE9E87}"/>
                </a:ext>
              </a:extLst>
            </p:cNvPr>
            <p:cNvCxnSpPr>
              <a:cxnSpLocks/>
            </p:cNvCxnSpPr>
            <p:nvPr/>
          </p:nvCxnSpPr>
          <p:spPr>
            <a:xfrm flipH="1">
              <a:off x="7531433" y="4441016"/>
              <a:ext cx="989685" cy="603561"/>
            </a:xfrm>
            <a:prstGeom prst="straightConnector1">
              <a:avLst/>
            </a:prstGeom>
            <a:ln w="69850">
              <a:solidFill>
                <a:srgbClr val="C00000"/>
              </a:solidFill>
              <a:tailEnd type="stealth" w="lg" len="lg"/>
            </a:ln>
          </p:spPr>
          <p:style>
            <a:lnRef idx="1">
              <a:schemeClr val="accent6"/>
            </a:lnRef>
            <a:fillRef idx="0">
              <a:schemeClr val="accent6"/>
            </a:fillRef>
            <a:effectRef idx="0">
              <a:schemeClr val="accent6"/>
            </a:effectRef>
            <a:fontRef idx="minor">
              <a:schemeClr val="tx1"/>
            </a:fontRef>
          </p:style>
        </p:cxnSp>
        <p:sp>
          <p:nvSpPr>
            <p:cNvPr id="63" name="TextBox 62">
              <a:extLst>
                <a:ext uri="{FF2B5EF4-FFF2-40B4-BE49-F238E27FC236}">
                  <a16:creationId xmlns:a16="http://schemas.microsoft.com/office/drawing/2014/main" id="{0705CC2F-C461-4DF7-9492-CCA7B811B3E6}"/>
                </a:ext>
              </a:extLst>
            </p:cNvPr>
            <p:cNvSpPr txBox="1"/>
            <p:nvPr/>
          </p:nvSpPr>
          <p:spPr>
            <a:xfrm>
              <a:off x="8519344" y="3890551"/>
              <a:ext cx="2896947" cy="2308324"/>
            </a:xfrm>
            <a:prstGeom prst="rect">
              <a:avLst/>
            </a:prstGeom>
            <a:noFill/>
            <a:ln w="22225">
              <a:solidFill>
                <a:srgbClr val="C00000"/>
              </a:solidFill>
            </a:ln>
          </p:spPr>
          <p:txBody>
            <a:bodyPr wrap="none" rtlCol="0">
              <a:spAutoFit/>
            </a:bodyPr>
            <a:lstStyle/>
            <a:p>
              <a:r>
                <a:rPr lang="en-US" b="1" dirty="0">
                  <a:solidFill>
                    <a:srgbClr val="C00000"/>
                  </a:solidFill>
                </a:rPr>
                <a:t>Entrant Unprofitable at</a:t>
              </a:r>
            </a:p>
            <a:p>
              <a:r>
                <a:rPr lang="en-US" b="1" dirty="0">
                  <a:solidFill>
                    <a:srgbClr val="C00000"/>
                  </a:solidFill>
                </a:rPr>
                <a:t>Final Mkt Equilibrium.</a:t>
              </a:r>
            </a:p>
            <a:p>
              <a:endParaRPr lang="en-US" b="1" dirty="0">
                <a:solidFill>
                  <a:srgbClr val="C00000"/>
                </a:solidFill>
              </a:endParaRPr>
            </a:p>
            <a:p>
              <a:r>
                <a:rPr lang="en-US" b="1" dirty="0">
                  <a:solidFill>
                    <a:srgbClr val="0070C0"/>
                  </a:solidFill>
                </a:rPr>
                <a:t>At this price, it would need </a:t>
              </a:r>
            </a:p>
            <a:p>
              <a:r>
                <a:rPr lang="en-US" b="1" dirty="0">
                  <a:solidFill>
                    <a:srgbClr val="0070C0"/>
                  </a:solidFill>
                </a:rPr>
                <a:t>To sell more than demand </a:t>
              </a:r>
            </a:p>
            <a:p>
              <a:r>
                <a:rPr lang="en-US" b="1" dirty="0">
                  <a:solidFill>
                    <a:srgbClr val="0070C0"/>
                  </a:solidFill>
                </a:rPr>
                <a:t>warrants.  For this sales</a:t>
              </a:r>
            </a:p>
            <a:p>
              <a:r>
                <a:rPr lang="en-US" b="1" dirty="0">
                  <a:solidFill>
                    <a:srgbClr val="0070C0"/>
                  </a:solidFill>
                </a:rPr>
                <a:t>level, it would need to get</a:t>
              </a:r>
            </a:p>
            <a:p>
              <a:r>
                <a:rPr lang="en-US" b="1" dirty="0">
                  <a:solidFill>
                    <a:srgbClr val="0070C0"/>
                  </a:solidFill>
                </a:rPr>
                <a:t>a higher price</a:t>
              </a:r>
            </a:p>
          </p:txBody>
        </p:sp>
        <p:sp>
          <p:nvSpPr>
            <p:cNvPr id="64" name="TextBox 63">
              <a:extLst>
                <a:ext uri="{FF2B5EF4-FFF2-40B4-BE49-F238E27FC236}">
                  <a16:creationId xmlns:a16="http://schemas.microsoft.com/office/drawing/2014/main" id="{3777EFC4-CC63-45B8-8BC1-D501528208AF}"/>
                </a:ext>
              </a:extLst>
            </p:cNvPr>
            <p:cNvSpPr txBox="1"/>
            <p:nvPr/>
          </p:nvSpPr>
          <p:spPr>
            <a:xfrm>
              <a:off x="1700227" y="1903448"/>
              <a:ext cx="1095906" cy="830997"/>
            </a:xfrm>
            <a:prstGeom prst="rect">
              <a:avLst/>
            </a:prstGeom>
            <a:noFill/>
          </p:spPr>
          <p:txBody>
            <a:bodyPr wrap="square" rtlCol="0">
              <a:spAutoFit/>
            </a:bodyPr>
            <a:lstStyle/>
            <a:p>
              <a:r>
                <a:rPr lang="en-US" sz="1600" b="1" dirty="0"/>
                <a:t>Pre-Entry Monopoly Price</a:t>
              </a:r>
            </a:p>
          </p:txBody>
        </p:sp>
        <p:cxnSp>
          <p:nvCxnSpPr>
            <p:cNvPr id="65" name="Straight Arrow Connector 64">
              <a:extLst>
                <a:ext uri="{FF2B5EF4-FFF2-40B4-BE49-F238E27FC236}">
                  <a16:creationId xmlns:a16="http://schemas.microsoft.com/office/drawing/2014/main" id="{649A60A9-9684-4947-9E75-C66E97C766AF}"/>
                </a:ext>
              </a:extLst>
            </p:cNvPr>
            <p:cNvCxnSpPr>
              <a:cxnSpLocks/>
            </p:cNvCxnSpPr>
            <p:nvPr/>
          </p:nvCxnSpPr>
          <p:spPr>
            <a:xfrm>
              <a:off x="2738121" y="2268620"/>
              <a:ext cx="800923" cy="439479"/>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4A3CDD68-5196-4741-9F2F-B1800EFF56CF}"/>
                </a:ext>
              </a:extLst>
            </p:cNvPr>
            <p:cNvSpPr txBox="1"/>
            <p:nvPr/>
          </p:nvSpPr>
          <p:spPr>
            <a:xfrm>
              <a:off x="1760011" y="3960274"/>
              <a:ext cx="1297157" cy="1077218"/>
            </a:xfrm>
            <a:prstGeom prst="rect">
              <a:avLst/>
            </a:prstGeom>
            <a:noFill/>
          </p:spPr>
          <p:txBody>
            <a:bodyPr wrap="square" rtlCol="0">
              <a:spAutoFit/>
            </a:bodyPr>
            <a:lstStyle/>
            <a:p>
              <a:r>
                <a:rPr lang="en-US" sz="1600" b="1" dirty="0"/>
                <a:t>Entrant’s Minimum Breakeven Price</a:t>
              </a:r>
            </a:p>
          </p:txBody>
        </p:sp>
        <p:cxnSp>
          <p:nvCxnSpPr>
            <p:cNvPr id="70" name="Straight Arrow Connector 69">
              <a:extLst>
                <a:ext uri="{FF2B5EF4-FFF2-40B4-BE49-F238E27FC236}">
                  <a16:creationId xmlns:a16="http://schemas.microsoft.com/office/drawing/2014/main" id="{EA381150-5BA5-4DC5-9CFB-806504A9691B}"/>
                </a:ext>
              </a:extLst>
            </p:cNvPr>
            <p:cNvCxnSpPr>
              <a:cxnSpLocks/>
            </p:cNvCxnSpPr>
            <p:nvPr/>
          </p:nvCxnSpPr>
          <p:spPr>
            <a:xfrm>
              <a:off x="2805051" y="4381831"/>
              <a:ext cx="679055" cy="29711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0" name="Oval 79">
              <a:extLst>
                <a:ext uri="{FF2B5EF4-FFF2-40B4-BE49-F238E27FC236}">
                  <a16:creationId xmlns:a16="http://schemas.microsoft.com/office/drawing/2014/main" id="{4FB01743-1D1B-4F9E-B243-37D31AAE3203}"/>
                </a:ext>
              </a:extLst>
            </p:cNvPr>
            <p:cNvSpPr/>
            <p:nvPr/>
          </p:nvSpPr>
          <p:spPr>
            <a:xfrm>
              <a:off x="5632451" y="2934919"/>
              <a:ext cx="88925" cy="8892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81" name="Straight Connector 80">
              <a:extLst>
                <a:ext uri="{FF2B5EF4-FFF2-40B4-BE49-F238E27FC236}">
                  <a16:creationId xmlns:a16="http://schemas.microsoft.com/office/drawing/2014/main" id="{2982E477-4D13-4E95-93BC-FA15A187778B}"/>
                </a:ext>
              </a:extLst>
            </p:cNvPr>
            <p:cNvCxnSpPr>
              <a:cxnSpLocks/>
              <a:endCxn id="80" idx="6"/>
            </p:cNvCxnSpPr>
            <p:nvPr/>
          </p:nvCxnSpPr>
          <p:spPr>
            <a:xfrm flipV="1">
              <a:off x="3935144" y="2979382"/>
              <a:ext cx="1786232" cy="7658"/>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009E338D-0501-4C10-AA83-5CDA73490413}"/>
                </a:ext>
              </a:extLst>
            </p:cNvPr>
            <p:cNvSpPr txBox="1"/>
            <p:nvPr/>
          </p:nvSpPr>
          <p:spPr>
            <a:xfrm>
              <a:off x="3520156" y="2807846"/>
              <a:ext cx="478294" cy="369332"/>
            </a:xfrm>
            <a:prstGeom prst="rect">
              <a:avLst/>
            </a:prstGeom>
            <a:noFill/>
          </p:spPr>
          <p:txBody>
            <a:bodyPr wrap="square" rtlCol="0">
              <a:spAutoFit/>
            </a:bodyPr>
            <a:lstStyle/>
            <a:p>
              <a:r>
                <a:rPr lang="en-US" dirty="0"/>
                <a:t>P</a:t>
              </a:r>
              <a:r>
                <a:rPr lang="en-US" baseline="-25000" dirty="0"/>
                <a:t>E</a:t>
              </a:r>
              <a:endParaRPr lang="en-US" dirty="0"/>
            </a:p>
          </p:txBody>
        </p:sp>
        <p:sp>
          <p:nvSpPr>
            <p:cNvPr id="85" name="TextBox 84">
              <a:extLst>
                <a:ext uri="{FF2B5EF4-FFF2-40B4-BE49-F238E27FC236}">
                  <a16:creationId xmlns:a16="http://schemas.microsoft.com/office/drawing/2014/main" id="{13EF554A-6C06-49A7-B13E-FB5CADFCE885}"/>
                </a:ext>
              </a:extLst>
            </p:cNvPr>
            <p:cNvSpPr txBox="1"/>
            <p:nvPr/>
          </p:nvSpPr>
          <p:spPr>
            <a:xfrm>
              <a:off x="1735069" y="3042466"/>
              <a:ext cx="1140805" cy="830997"/>
            </a:xfrm>
            <a:prstGeom prst="rect">
              <a:avLst/>
            </a:prstGeom>
            <a:noFill/>
          </p:spPr>
          <p:txBody>
            <a:bodyPr wrap="square" rtlCol="0">
              <a:spAutoFit/>
            </a:bodyPr>
            <a:lstStyle/>
            <a:p>
              <a:r>
                <a:rPr lang="en-US" sz="1600" b="1" dirty="0"/>
                <a:t>Entrant’s Initial Price</a:t>
              </a:r>
            </a:p>
          </p:txBody>
        </p:sp>
        <p:cxnSp>
          <p:nvCxnSpPr>
            <p:cNvPr id="86" name="Straight Arrow Connector 85">
              <a:extLst>
                <a:ext uri="{FF2B5EF4-FFF2-40B4-BE49-F238E27FC236}">
                  <a16:creationId xmlns:a16="http://schemas.microsoft.com/office/drawing/2014/main" id="{351BBB87-048F-446B-AD49-69615452257C}"/>
                </a:ext>
              </a:extLst>
            </p:cNvPr>
            <p:cNvCxnSpPr>
              <a:cxnSpLocks/>
              <a:endCxn id="83" idx="1"/>
            </p:cNvCxnSpPr>
            <p:nvPr/>
          </p:nvCxnSpPr>
          <p:spPr>
            <a:xfrm flipV="1">
              <a:off x="2664168" y="2992512"/>
              <a:ext cx="855988" cy="35172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0" name="TextBox 49">
            <a:extLst>
              <a:ext uri="{FF2B5EF4-FFF2-40B4-BE49-F238E27FC236}">
                <a16:creationId xmlns:a16="http://schemas.microsoft.com/office/drawing/2014/main" id="{3786A1BA-21FF-4DE2-A87E-E2293096CB43}"/>
              </a:ext>
            </a:extLst>
          </p:cNvPr>
          <p:cNvSpPr txBox="1"/>
          <p:nvPr/>
        </p:nvSpPr>
        <p:spPr>
          <a:xfrm>
            <a:off x="3310992" y="4509468"/>
            <a:ext cx="824063" cy="369332"/>
          </a:xfrm>
          <a:prstGeom prst="rect">
            <a:avLst/>
          </a:prstGeom>
          <a:noFill/>
        </p:spPr>
        <p:txBody>
          <a:bodyPr wrap="square" rtlCol="0">
            <a:spAutoFit/>
          </a:bodyPr>
          <a:lstStyle/>
          <a:p>
            <a:r>
              <a:rPr lang="en-US" b="1" dirty="0" err="1">
                <a:solidFill>
                  <a:srgbClr val="C00000"/>
                </a:solidFill>
              </a:rPr>
              <a:t>P</a:t>
            </a:r>
            <a:r>
              <a:rPr lang="en-US" b="1" baseline="-25000" dirty="0" err="1">
                <a:solidFill>
                  <a:srgbClr val="C00000"/>
                </a:solidFill>
              </a:rPr>
              <a:t>EQUIL</a:t>
            </a:r>
            <a:endParaRPr lang="en-US" b="1" dirty="0">
              <a:solidFill>
                <a:srgbClr val="C00000"/>
              </a:solidFill>
            </a:endParaRPr>
          </a:p>
        </p:txBody>
      </p:sp>
      <p:cxnSp>
        <p:nvCxnSpPr>
          <p:cNvPr id="107" name="Straight Connector 106">
            <a:extLst>
              <a:ext uri="{FF2B5EF4-FFF2-40B4-BE49-F238E27FC236}">
                <a16:creationId xmlns:a16="http://schemas.microsoft.com/office/drawing/2014/main" id="{8A49D8B2-53BB-4DC2-A197-8B51FF7506D1}"/>
              </a:ext>
            </a:extLst>
          </p:cNvPr>
          <p:cNvCxnSpPr>
            <a:cxnSpLocks/>
          </p:cNvCxnSpPr>
          <p:nvPr/>
        </p:nvCxnSpPr>
        <p:spPr>
          <a:xfrm flipH="1" flipV="1">
            <a:off x="4456390" y="4685931"/>
            <a:ext cx="3086481" cy="27735"/>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A1CC223C-B5AD-406E-BD5B-CE2DC1F227A6}"/>
              </a:ext>
            </a:extLst>
          </p:cNvPr>
          <p:cNvSpPr txBox="1"/>
          <p:nvPr/>
        </p:nvSpPr>
        <p:spPr>
          <a:xfrm>
            <a:off x="1953003" y="5083371"/>
            <a:ext cx="1095906" cy="584775"/>
          </a:xfrm>
          <a:prstGeom prst="rect">
            <a:avLst/>
          </a:prstGeom>
          <a:noFill/>
          <a:ln w="28575">
            <a:solidFill>
              <a:schemeClr val="tx1"/>
            </a:solidFill>
          </a:ln>
        </p:spPr>
        <p:txBody>
          <a:bodyPr wrap="square" rtlCol="0">
            <a:spAutoFit/>
          </a:bodyPr>
          <a:lstStyle/>
          <a:p>
            <a:r>
              <a:rPr lang="en-US" sz="1600" b="1" dirty="0">
                <a:solidFill>
                  <a:srgbClr val="C00000"/>
                </a:solidFill>
              </a:rPr>
              <a:t>Mkt </a:t>
            </a:r>
            <a:r>
              <a:rPr lang="en-US" sz="1600" b="1" dirty="0" err="1">
                <a:solidFill>
                  <a:srgbClr val="C00000"/>
                </a:solidFill>
              </a:rPr>
              <a:t>Equil</a:t>
            </a:r>
            <a:r>
              <a:rPr lang="en-US" sz="1600" b="1" dirty="0">
                <a:solidFill>
                  <a:srgbClr val="C00000"/>
                </a:solidFill>
              </a:rPr>
              <a:t> Price</a:t>
            </a:r>
          </a:p>
        </p:txBody>
      </p:sp>
      <p:cxnSp>
        <p:nvCxnSpPr>
          <p:cNvPr id="110" name="Straight Arrow Connector 109">
            <a:extLst>
              <a:ext uri="{FF2B5EF4-FFF2-40B4-BE49-F238E27FC236}">
                <a16:creationId xmlns:a16="http://schemas.microsoft.com/office/drawing/2014/main" id="{8DF74CC7-11E9-447A-B4B6-7DFD9F3D11ED}"/>
              </a:ext>
            </a:extLst>
          </p:cNvPr>
          <p:cNvCxnSpPr>
            <a:cxnSpLocks/>
          </p:cNvCxnSpPr>
          <p:nvPr/>
        </p:nvCxnSpPr>
        <p:spPr>
          <a:xfrm flipV="1">
            <a:off x="3143601" y="4949870"/>
            <a:ext cx="389960" cy="23546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CEF82DC-56A2-4F82-924C-799FD705C26B}"/>
              </a:ext>
            </a:extLst>
          </p:cNvPr>
          <p:cNvCxnSpPr>
            <a:cxnSpLocks/>
          </p:cNvCxnSpPr>
          <p:nvPr/>
        </p:nvCxnSpPr>
        <p:spPr>
          <a:xfrm flipH="1" flipV="1">
            <a:off x="7488282" y="4320667"/>
            <a:ext cx="25609" cy="746934"/>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1E8CBD94-7681-4B42-B3A5-375EA423B5B2}"/>
              </a:ext>
            </a:extLst>
          </p:cNvPr>
          <p:cNvSpPr/>
          <p:nvPr/>
        </p:nvSpPr>
        <p:spPr>
          <a:xfrm flipV="1">
            <a:off x="7167788" y="4153419"/>
            <a:ext cx="168932" cy="18627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Oval 2">
            <a:extLst>
              <a:ext uri="{FF2B5EF4-FFF2-40B4-BE49-F238E27FC236}">
                <a16:creationId xmlns:a16="http://schemas.microsoft.com/office/drawing/2014/main" id="{3B5352FB-A723-4253-B71E-30775BE22748}"/>
              </a:ext>
            </a:extLst>
          </p:cNvPr>
          <p:cNvSpPr/>
          <p:nvPr/>
        </p:nvSpPr>
        <p:spPr>
          <a:xfrm flipV="1">
            <a:off x="7429183" y="4603125"/>
            <a:ext cx="201469" cy="165613"/>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9225838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9CF44-63E6-4EDF-BBB5-9A96DC8A22D5}"/>
              </a:ext>
            </a:extLst>
          </p:cNvPr>
          <p:cNvSpPr>
            <a:spLocks noGrp="1"/>
          </p:cNvSpPr>
          <p:nvPr>
            <p:ph type="title"/>
          </p:nvPr>
        </p:nvSpPr>
        <p:spPr>
          <a:xfrm>
            <a:off x="466725" y="-178707"/>
            <a:ext cx="10515600" cy="1325563"/>
          </a:xfrm>
        </p:spPr>
        <p:txBody>
          <a:bodyPr>
            <a:normAutofit/>
          </a:bodyPr>
          <a:lstStyle/>
          <a:p>
            <a:r>
              <a:rPr lang="en-US" dirty="0"/>
              <a:t>Summary: When Fear of Post-Entry Competition Actually Deters Entry?  </a:t>
            </a:r>
          </a:p>
        </p:txBody>
      </p:sp>
      <p:sp>
        <p:nvSpPr>
          <p:cNvPr id="3" name="Content Placeholder 2">
            <a:extLst>
              <a:ext uri="{FF2B5EF4-FFF2-40B4-BE49-F238E27FC236}">
                <a16:creationId xmlns:a16="http://schemas.microsoft.com/office/drawing/2014/main" id="{A392FAD9-1E8A-43D1-8FB2-73FB773CF3A7}"/>
              </a:ext>
            </a:extLst>
          </p:cNvPr>
          <p:cNvSpPr>
            <a:spLocks noGrp="1"/>
          </p:cNvSpPr>
          <p:nvPr>
            <p:ph idx="1"/>
          </p:nvPr>
        </p:nvSpPr>
        <p:spPr>
          <a:xfrm>
            <a:off x="315117" y="1215763"/>
            <a:ext cx="6962775" cy="5140587"/>
          </a:xfrm>
        </p:spPr>
        <p:txBody>
          <a:bodyPr>
            <a:normAutofit fontScale="92500" lnSpcReduction="20000"/>
          </a:bodyPr>
          <a:lstStyle/>
          <a:p>
            <a:r>
              <a:rPr lang="en-US" sz="2600" b="1" i="1" dirty="0"/>
              <a:t>Answer: When there are </a:t>
            </a:r>
            <a:r>
              <a:rPr lang="en-US" sz="2600" b="1" i="1" dirty="0">
                <a:solidFill>
                  <a:srgbClr val="C00000"/>
                </a:solidFill>
              </a:rPr>
              <a:t>“sunk costs” </a:t>
            </a:r>
            <a:r>
              <a:rPr lang="en-US" sz="2600" b="1" i="1" dirty="0"/>
              <a:t>and </a:t>
            </a:r>
            <a:r>
              <a:rPr lang="en-US" sz="2600" b="1" i="1" dirty="0">
                <a:solidFill>
                  <a:srgbClr val="C00000"/>
                </a:solidFill>
              </a:rPr>
              <a:t>“economies of scale.” </a:t>
            </a:r>
          </a:p>
          <a:p>
            <a:r>
              <a:rPr lang="en-US" sz="2400" dirty="0"/>
              <a:t>Why economies of scale?  </a:t>
            </a:r>
          </a:p>
          <a:p>
            <a:pPr lvl="1"/>
            <a:r>
              <a:rPr lang="en-US" sz="2000" dirty="0"/>
              <a:t>Scale economies require larger scale entry</a:t>
            </a:r>
          </a:p>
          <a:p>
            <a:pPr lvl="1"/>
            <a:r>
              <a:rPr lang="en-US" sz="2000" dirty="0"/>
              <a:t>Large scale entry is more likely to set off a price war</a:t>
            </a:r>
          </a:p>
          <a:p>
            <a:r>
              <a:rPr lang="en-US" sz="2400" dirty="0"/>
              <a:t>Why sunk costs?  </a:t>
            </a:r>
          </a:p>
          <a:p>
            <a:pPr lvl="1"/>
            <a:r>
              <a:rPr lang="en-US" sz="2000" dirty="0"/>
              <a:t>“Sunk costs” those capital costs not recovered on exit.</a:t>
            </a:r>
          </a:p>
          <a:p>
            <a:pPr lvl="1"/>
            <a:r>
              <a:rPr lang="en-US" sz="2000" dirty="0"/>
              <a:t>Fear of losing sunk costs raises the “financial risk” of entry, </a:t>
            </a:r>
            <a:br>
              <a:rPr lang="en-US" sz="2000" dirty="0"/>
            </a:br>
            <a:r>
              <a:rPr lang="en-US" sz="2000" dirty="0"/>
              <a:t>so can deters entry </a:t>
            </a:r>
          </a:p>
          <a:p>
            <a:pPr lvl="1"/>
            <a:r>
              <a:rPr lang="en-US" sz="2000" b="1" dirty="0">
                <a:solidFill>
                  <a:srgbClr val="0070C0"/>
                </a:solidFill>
              </a:rPr>
              <a:t>But, absent sunk costs, the entrants can simply exit </a:t>
            </a:r>
            <a:br>
              <a:rPr lang="en-US" sz="2000" b="1" dirty="0">
                <a:solidFill>
                  <a:srgbClr val="0070C0"/>
                </a:solidFill>
              </a:rPr>
            </a:br>
            <a:r>
              <a:rPr lang="en-US" sz="2000" b="1" dirty="0">
                <a:solidFill>
                  <a:srgbClr val="0070C0"/>
                </a:solidFill>
              </a:rPr>
              <a:t>if there is a price war, no worse for wear!</a:t>
            </a:r>
          </a:p>
          <a:p>
            <a:r>
              <a:rPr lang="en-US" sz="2400" dirty="0"/>
              <a:t>Fear worse if entrant also has </a:t>
            </a:r>
            <a:r>
              <a:rPr lang="en-US" sz="2400" dirty="0">
                <a:solidFill>
                  <a:srgbClr val="C00000"/>
                </a:solidFill>
              </a:rPr>
              <a:t>“cost or demand disadvantages”</a:t>
            </a:r>
          </a:p>
          <a:p>
            <a:pPr lvl="1"/>
            <a:r>
              <a:rPr lang="en-US" sz="2000" dirty="0"/>
              <a:t>Those disadvantages make it less likely that entry will be profitable.</a:t>
            </a:r>
          </a:p>
          <a:p>
            <a:pPr lvl="1"/>
            <a:r>
              <a:rPr lang="en-US" sz="2000" dirty="0"/>
              <a:t>Make it less likely that the entrant will achieve </a:t>
            </a:r>
            <a:br>
              <a:rPr lang="en-US" sz="2000" dirty="0"/>
            </a:br>
            <a:r>
              <a:rPr lang="en-US" sz="2000" dirty="0"/>
              <a:t>“minimum viable scale” (MVS)</a:t>
            </a:r>
          </a:p>
          <a:p>
            <a:r>
              <a:rPr lang="en-US" sz="2400" b="1" dirty="0">
                <a:solidFill>
                  <a:srgbClr val="C00000"/>
                </a:solidFill>
              </a:rPr>
              <a:t>This analysis drove the HMGs!</a:t>
            </a:r>
          </a:p>
          <a:p>
            <a:endParaRPr lang="en-US" sz="2400" dirty="0"/>
          </a:p>
          <a:p>
            <a:endParaRPr lang="en-US" sz="2400" dirty="0"/>
          </a:p>
        </p:txBody>
      </p:sp>
      <p:sp>
        <p:nvSpPr>
          <p:cNvPr id="4" name="Slide Number Placeholder 3">
            <a:extLst>
              <a:ext uri="{FF2B5EF4-FFF2-40B4-BE49-F238E27FC236}">
                <a16:creationId xmlns:a16="http://schemas.microsoft.com/office/drawing/2014/main" id="{6157E2C3-52EF-402B-BB55-9F9BF8F50656}"/>
              </a:ext>
            </a:extLst>
          </p:cNvPr>
          <p:cNvSpPr>
            <a:spLocks noGrp="1"/>
          </p:cNvSpPr>
          <p:nvPr>
            <p:ph type="sldNum" sz="quarter" idx="12"/>
          </p:nvPr>
        </p:nvSpPr>
        <p:spPr/>
        <p:txBody>
          <a:bodyPr/>
          <a:lstStyle/>
          <a:p>
            <a:fld id="{A3FA0A93-60EE-4E9D-852F-604094E61050}" type="slidenum">
              <a:rPr lang="en-US" smtClean="0"/>
              <a:t>26</a:t>
            </a:fld>
            <a:endParaRPr lang="en-US"/>
          </a:p>
        </p:txBody>
      </p:sp>
      <p:sp>
        <p:nvSpPr>
          <p:cNvPr id="5" name="TextBox 4">
            <a:extLst>
              <a:ext uri="{FF2B5EF4-FFF2-40B4-BE49-F238E27FC236}">
                <a16:creationId xmlns:a16="http://schemas.microsoft.com/office/drawing/2014/main" id="{16524289-58FB-4E90-AA6E-2EC3142EC57F}"/>
              </a:ext>
            </a:extLst>
          </p:cNvPr>
          <p:cNvSpPr txBox="1"/>
          <p:nvPr/>
        </p:nvSpPr>
        <p:spPr>
          <a:xfrm>
            <a:off x="6911975" y="5570148"/>
            <a:ext cx="4441825" cy="707886"/>
          </a:xfrm>
          <a:prstGeom prst="rect">
            <a:avLst/>
          </a:prstGeom>
          <a:noFill/>
          <a:ln w="57150">
            <a:solidFill>
              <a:srgbClr val="0070C0"/>
            </a:solidFill>
          </a:ln>
        </p:spPr>
        <p:txBody>
          <a:bodyPr wrap="square" rtlCol="0">
            <a:spAutoFit/>
          </a:bodyPr>
          <a:lstStyle/>
          <a:p>
            <a:r>
              <a:rPr lang="en-US" sz="2000" dirty="0">
                <a:solidFill>
                  <a:srgbClr val="0070C0"/>
                </a:solidFill>
              </a:rPr>
              <a:t>MVS is “break-even” scale, including a competitive return on invested capital</a:t>
            </a:r>
            <a:endParaRPr lang="en-US" sz="2000" b="1" dirty="0">
              <a:solidFill>
                <a:srgbClr val="0070C0"/>
              </a:solidFill>
            </a:endParaRPr>
          </a:p>
        </p:txBody>
      </p:sp>
      <p:cxnSp>
        <p:nvCxnSpPr>
          <p:cNvPr id="6" name="Straight Arrow Connector 5">
            <a:extLst>
              <a:ext uri="{FF2B5EF4-FFF2-40B4-BE49-F238E27FC236}">
                <a16:creationId xmlns:a16="http://schemas.microsoft.com/office/drawing/2014/main" id="{10BB813B-5544-45E4-BFC0-803942A52A36}"/>
              </a:ext>
            </a:extLst>
          </p:cNvPr>
          <p:cNvCxnSpPr>
            <a:cxnSpLocks/>
          </p:cNvCxnSpPr>
          <p:nvPr/>
        </p:nvCxnSpPr>
        <p:spPr>
          <a:xfrm flipH="1" flipV="1">
            <a:off x="6058791" y="5597281"/>
            <a:ext cx="604440" cy="26169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077C28C-5E1E-4B3F-8CB8-FB5747F711EA}"/>
              </a:ext>
            </a:extLst>
          </p:cNvPr>
          <p:cNvSpPr txBox="1"/>
          <p:nvPr/>
        </p:nvSpPr>
        <p:spPr>
          <a:xfrm>
            <a:off x="7593311" y="4099430"/>
            <a:ext cx="3502025" cy="1015663"/>
          </a:xfrm>
          <a:prstGeom prst="rect">
            <a:avLst/>
          </a:prstGeom>
          <a:noFill/>
          <a:ln w="57150">
            <a:solidFill>
              <a:srgbClr val="0070C0"/>
            </a:solidFill>
          </a:ln>
        </p:spPr>
        <p:txBody>
          <a:bodyPr wrap="square" rtlCol="0">
            <a:spAutoFit/>
          </a:bodyPr>
          <a:lstStyle/>
          <a:p>
            <a:r>
              <a:rPr lang="en-US" sz="2000" dirty="0">
                <a:solidFill>
                  <a:srgbClr val="0070C0"/>
                </a:solidFill>
              </a:rPr>
              <a:t>Lack of goodwill from a proven track record is a “demand disadvantage”</a:t>
            </a:r>
            <a:endParaRPr lang="en-US" sz="2000" b="1" dirty="0">
              <a:solidFill>
                <a:srgbClr val="0070C0"/>
              </a:solidFill>
            </a:endParaRPr>
          </a:p>
        </p:txBody>
      </p:sp>
      <p:cxnSp>
        <p:nvCxnSpPr>
          <p:cNvPr id="10" name="Straight Arrow Connector 9">
            <a:extLst>
              <a:ext uri="{FF2B5EF4-FFF2-40B4-BE49-F238E27FC236}">
                <a16:creationId xmlns:a16="http://schemas.microsoft.com/office/drawing/2014/main" id="{EAC4854E-51F5-4779-858B-A5BFC3E47D19}"/>
              </a:ext>
            </a:extLst>
          </p:cNvPr>
          <p:cNvCxnSpPr>
            <a:cxnSpLocks/>
          </p:cNvCxnSpPr>
          <p:nvPr/>
        </p:nvCxnSpPr>
        <p:spPr>
          <a:xfrm flipH="1">
            <a:off x="6729610" y="4669583"/>
            <a:ext cx="604440" cy="8572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5580C5E-9E0A-4E70-9B2C-FA9ED5F839CB}"/>
              </a:ext>
            </a:extLst>
          </p:cNvPr>
          <p:cNvSpPr txBox="1"/>
          <p:nvPr/>
        </p:nvSpPr>
        <p:spPr>
          <a:xfrm>
            <a:off x="7593311" y="2343200"/>
            <a:ext cx="3827164" cy="1015663"/>
          </a:xfrm>
          <a:prstGeom prst="rect">
            <a:avLst/>
          </a:prstGeom>
          <a:noFill/>
          <a:ln w="57150">
            <a:solidFill>
              <a:srgbClr val="0070C0"/>
            </a:solidFill>
          </a:ln>
        </p:spPr>
        <p:txBody>
          <a:bodyPr wrap="square" rtlCol="0">
            <a:spAutoFit/>
          </a:bodyPr>
          <a:lstStyle/>
          <a:p>
            <a:r>
              <a:rPr lang="en-US" sz="2000" dirty="0">
                <a:solidFill>
                  <a:srgbClr val="0070C0"/>
                </a:solidFill>
              </a:rPr>
              <a:t>Sunk costs include specialized equipment, marketing expenses, losses during ramp up</a:t>
            </a:r>
            <a:endParaRPr lang="en-US" sz="2000" b="1" dirty="0">
              <a:solidFill>
                <a:srgbClr val="0070C0"/>
              </a:solidFill>
            </a:endParaRPr>
          </a:p>
        </p:txBody>
      </p:sp>
      <p:cxnSp>
        <p:nvCxnSpPr>
          <p:cNvPr id="12" name="Straight Arrow Connector 11">
            <a:extLst>
              <a:ext uri="{FF2B5EF4-FFF2-40B4-BE49-F238E27FC236}">
                <a16:creationId xmlns:a16="http://schemas.microsoft.com/office/drawing/2014/main" id="{E04AC3A2-CD9E-4B3F-9EED-0E063663337A}"/>
              </a:ext>
            </a:extLst>
          </p:cNvPr>
          <p:cNvCxnSpPr>
            <a:cxnSpLocks/>
          </p:cNvCxnSpPr>
          <p:nvPr/>
        </p:nvCxnSpPr>
        <p:spPr>
          <a:xfrm flipH="1">
            <a:off x="6886575" y="2847975"/>
            <a:ext cx="546993" cy="19050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D684DC23-C43D-4D96-960F-2938E0A33B9D}"/>
              </a:ext>
            </a:extLst>
          </p:cNvPr>
          <p:cNvSpPr txBox="1"/>
          <p:nvPr/>
        </p:nvSpPr>
        <p:spPr>
          <a:xfrm>
            <a:off x="7433568" y="1336745"/>
            <a:ext cx="4287640" cy="707886"/>
          </a:xfrm>
          <a:prstGeom prst="rect">
            <a:avLst/>
          </a:prstGeom>
          <a:noFill/>
          <a:ln w="57150">
            <a:solidFill>
              <a:srgbClr val="0070C0"/>
            </a:solidFill>
          </a:ln>
        </p:spPr>
        <p:txBody>
          <a:bodyPr wrap="square" rtlCol="0">
            <a:spAutoFit/>
          </a:bodyPr>
          <a:lstStyle/>
          <a:p>
            <a:r>
              <a:rPr lang="en-US" sz="2000" dirty="0">
                <a:solidFill>
                  <a:srgbClr val="0070C0"/>
                </a:solidFill>
              </a:rPr>
              <a:t>Econ of scale lead to declining average total costs (as in previous slide)</a:t>
            </a:r>
            <a:endParaRPr lang="en-US" sz="2000" b="1" dirty="0">
              <a:solidFill>
                <a:srgbClr val="0070C0"/>
              </a:solidFill>
            </a:endParaRPr>
          </a:p>
        </p:txBody>
      </p:sp>
      <p:cxnSp>
        <p:nvCxnSpPr>
          <p:cNvPr id="16" name="Straight Arrow Connector 15">
            <a:extLst>
              <a:ext uri="{FF2B5EF4-FFF2-40B4-BE49-F238E27FC236}">
                <a16:creationId xmlns:a16="http://schemas.microsoft.com/office/drawing/2014/main" id="{085DAAD2-B3CA-40DE-864F-93FFA9A93262}"/>
              </a:ext>
            </a:extLst>
          </p:cNvPr>
          <p:cNvCxnSpPr>
            <a:cxnSpLocks/>
          </p:cNvCxnSpPr>
          <p:nvPr/>
        </p:nvCxnSpPr>
        <p:spPr>
          <a:xfrm flipH="1">
            <a:off x="6608813" y="1976211"/>
            <a:ext cx="604440" cy="507832"/>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32757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57733-AFE4-49F3-BFD7-137E6927A39C}"/>
              </a:ext>
            </a:extLst>
          </p:cNvPr>
          <p:cNvSpPr>
            <a:spLocks noGrp="1"/>
          </p:cNvSpPr>
          <p:nvPr>
            <p:ph type="title"/>
          </p:nvPr>
        </p:nvSpPr>
        <p:spPr/>
        <p:txBody>
          <a:bodyPr>
            <a:normAutofit/>
          </a:bodyPr>
          <a:lstStyle/>
          <a:p>
            <a:pPr algn="ctr"/>
            <a:r>
              <a:rPr lang="en-US" sz="3600" dirty="0"/>
              <a:t>HMGs Approach </a:t>
            </a:r>
            <a:r>
              <a:rPr lang="en-US" sz="2400" i="1" dirty="0">
                <a:solidFill>
                  <a:srgbClr val="00B0F0"/>
                </a:solidFill>
              </a:rPr>
              <a:t>(pp. 854-58)</a:t>
            </a:r>
            <a:endParaRPr lang="en-US" sz="3600" i="1" dirty="0">
              <a:solidFill>
                <a:srgbClr val="00B0F0"/>
              </a:solidFill>
            </a:endParaRPr>
          </a:p>
        </p:txBody>
      </p:sp>
      <p:sp>
        <p:nvSpPr>
          <p:cNvPr id="3" name="Text Placeholder 2">
            <a:extLst>
              <a:ext uri="{FF2B5EF4-FFF2-40B4-BE49-F238E27FC236}">
                <a16:creationId xmlns:a16="http://schemas.microsoft.com/office/drawing/2014/main" id="{59F34969-5059-43AB-BDA4-D1178D69E39F}"/>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4F92F47F-90FB-4827-BAB9-5C0BE66641DA}"/>
              </a:ext>
            </a:extLst>
          </p:cNvPr>
          <p:cNvSpPr>
            <a:spLocks noGrp="1"/>
          </p:cNvSpPr>
          <p:nvPr>
            <p:ph type="sldNum" sz="quarter" idx="12"/>
          </p:nvPr>
        </p:nvSpPr>
        <p:spPr/>
        <p:txBody>
          <a:bodyPr/>
          <a:lstStyle/>
          <a:p>
            <a:fld id="{A3FA0A93-60EE-4E9D-852F-604094E61050}" type="slidenum">
              <a:rPr lang="en-US" smtClean="0"/>
              <a:t>27</a:t>
            </a:fld>
            <a:endParaRPr lang="en-US"/>
          </a:p>
        </p:txBody>
      </p:sp>
    </p:spTree>
    <p:extLst>
      <p:ext uri="{BB962C8B-B14F-4D97-AF65-F5344CB8AC3E}">
        <p14:creationId xmlns:p14="http://schemas.microsoft.com/office/powerpoint/2010/main" val="8013312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CCEB5-29CA-4224-BFDD-148F0EABB3DD}"/>
              </a:ext>
            </a:extLst>
          </p:cNvPr>
          <p:cNvSpPr>
            <a:spLocks noGrp="1"/>
          </p:cNvSpPr>
          <p:nvPr>
            <p:ph type="title"/>
          </p:nvPr>
        </p:nvSpPr>
        <p:spPr>
          <a:xfrm>
            <a:off x="339365" y="365125"/>
            <a:ext cx="11014435" cy="1325563"/>
          </a:xfrm>
        </p:spPr>
        <p:txBody>
          <a:bodyPr>
            <a:normAutofit/>
          </a:bodyPr>
          <a:lstStyle/>
          <a:p>
            <a:r>
              <a:rPr lang="en-US" dirty="0"/>
              <a:t>HMGs Distinguish Two Main Types of Supply-Side Constraints:</a:t>
            </a:r>
            <a:br>
              <a:rPr lang="en-US" dirty="0"/>
            </a:br>
            <a:r>
              <a:rPr lang="en-US" dirty="0"/>
              <a:t>                                  (With One Variant)</a:t>
            </a:r>
          </a:p>
        </p:txBody>
      </p:sp>
      <p:sp>
        <p:nvSpPr>
          <p:cNvPr id="3" name="Content Placeholder 2">
            <a:extLst>
              <a:ext uri="{FF2B5EF4-FFF2-40B4-BE49-F238E27FC236}">
                <a16:creationId xmlns:a16="http://schemas.microsoft.com/office/drawing/2014/main" id="{CFC1BC62-17CA-4DB7-B268-05493BFD63D4}"/>
              </a:ext>
            </a:extLst>
          </p:cNvPr>
          <p:cNvSpPr>
            <a:spLocks noGrp="1"/>
          </p:cNvSpPr>
          <p:nvPr>
            <p:ph idx="1"/>
          </p:nvPr>
        </p:nvSpPr>
        <p:spPr>
          <a:xfrm>
            <a:off x="838200" y="1825624"/>
            <a:ext cx="8905875" cy="4829699"/>
          </a:xfrm>
        </p:spPr>
        <p:txBody>
          <a:bodyPr>
            <a:normAutofit fontScale="92500" lnSpcReduction="20000"/>
          </a:bodyPr>
          <a:lstStyle/>
          <a:p>
            <a:r>
              <a:rPr lang="en-US" dirty="0">
                <a:solidFill>
                  <a:srgbClr val="C00000"/>
                </a:solidFill>
              </a:rPr>
              <a:t>“Rapid entry” (“uncommitted” entry)</a:t>
            </a:r>
          </a:p>
          <a:p>
            <a:pPr lvl="1"/>
            <a:r>
              <a:rPr lang="en-US" b="1" i="1" dirty="0">
                <a:solidFill>
                  <a:srgbClr val="7030A0"/>
                </a:solidFill>
              </a:rPr>
              <a:t>No (or low) Sunk Costs: </a:t>
            </a:r>
            <a:r>
              <a:rPr lang="en-US" dirty="0"/>
              <a:t>If firms can easily enter and exit quickly and at low scale without bearing sunk costs, then they have no fear of post-entry competition; just exit if prices fall</a:t>
            </a:r>
          </a:p>
          <a:p>
            <a:r>
              <a:rPr lang="en-US" dirty="0">
                <a:solidFill>
                  <a:srgbClr val="C00000"/>
                </a:solidFill>
              </a:rPr>
              <a:t>“New entry” (“committed” entry)</a:t>
            </a:r>
          </a:p>
          <a:p>
            <a:pPr lvl="1"/>
            <a:r>
              <a:rPr lang="en-US" i="1" dirty="0">
                <a:solidFill>
                  <a:srgbClr val="7030A0"/>
                </a:solidFill>
              </a:rPr>
              <a:t>Significant Sunk Costs”</a:t>
            </a:r>
          </a:p>
          <a:p>
            <a:pPr lvl="1"/>
            <a:r>
              <a:rPr lang="en-US" dirty="0"/>
              <a:t>New entry is considered </a:t>
            </a:r>
            <a:r>
              <a:rPr lang="en-US" b="1" dirty="0">
                <a:solidFill>
                  <a:srgbClr val="C00000"/>
                </a:solidFill>
              </a:rPr>
              <a:t>“easy” </a:t>
            </a:r>
            <a:r>
              <a:rPr lang="en-US" dirty="0"/>
              <a:t>if it satisfies 3 prongs: </a:t>
            </a:r>
          </a:p>
          <a:p>
            <a:pPr lvl="2"/>
            <a:r>
              <a:rPr lang="en-US" sz="2600" i="1" dirty="0">
                <a:solidFill>
                  <a:srgbClr val="C00000"/>
                </a:solidFill>
              </a:rPr>
              <a:t>Timely</a:t>
            </a:r>
          </a:p>
          <a:p>
            <a:pPr lvl="2"/>
            <a:r>
              <a:rPr lang="en-US" sz="2600" i="1" dirty="0">
                <a:solidFill>
                  <a:srgbClr val="C00000"/>
                </a:solidFill>
              </a:rPr>
              <a:t>Likely </a:t>
            </a:r>
          </a:p>
          <a:p>
            <a:pPr lvl="2"/>
            <a:r>
              <a:rPr lang="en-US" sz="2600" i="1" dirty="0">
                <a:solidFill>
                  <a:srgbClr val="C00000"/>
                </a:solidFill>
              </a:rPr>
              <a:t>Sufficient</a:t>
            </a:r>
          </a:p>
          <a:p>
            <a:r>
              <a:rPr lang="en-US" dirty="0">
                <a:solidFill>
                  <a:srgbClr val="C00000"/>
                </a:solidFill>
              </a:rPr>
              <a:t>Repositioning/Brand Extension as rapid entry</a:t>
            </a:r>
          </a:p>
          <a:p>
            <a:pPr lvl="1"/>
            <a:r>
              <a:rPr lang="en-US" dirty="0"/>
              <a:t>Entry by firms selling “adjacent” products and have low switching costs among product types”  </a:t>
            </a:r>
          </a:p>
          <a:p>
            <a:pPr lvl="1"/>
            <a:r>
              <a:rPr lang="en-US" dirty="0"/>
              <a:t> Repositioning also could take longer and involve sunk costs, in which case it is treated like “new entry”</a:t>
            </a:r>
          </a:p>
          <a:p>
            <a:endParaRPr lang="en-US" dirty="0"/>
          </a:p>
        </p:txBody>
      </p:sp>
      <p:sp>
        <p:nvSpPr>
          <p:cNvPr id="4" name="Slide Number Placeholder 3">
            <a:extLst>
              <a:ext uri="{FF2B5EF4-FFF2-40B4-BE49-F238E27FC236}">
                <a16:creationId xmlns:a16="http://schemas.microsoft.com/office/drawing/2014/main" id="{52845D45-EAD3-44D4-BE8C-8FB982633E06}"/>
              </a:ext>
            </a:extLst>
          </p:cNvPr>
          <p:cNvSpPr>
            <a:spLocks noGrp="1"/>
          </p:cNvSpPr>
          <p:nvPr>
            <p:ph type="sldNum" sz="quarter" idx="12"/>
          </p:nvPr>
        </p:nvSpPr>
        <p:spPr/>
        <p:txBody>
          <a:bodyPr/>
          <a:lstStyle/>
          <a:p>
            <a:fld id="{A3FA0A93-60EE-4E9D-852F-604094E61050}" type="slidenum">
              <a:rPr lang="en-US" smtClean="0"/>
              <a:t>28</a:t>
            </a:fld>
            <a:endParaRPr lang="en-US"/>
          </a:p>
        </p:txBody>
      </p:sp>
      <p:sp>
        <p:nvSpPr>
          <p:cNvPr id="5" name="TextBox 4">
            <a:extLst>
              <a:ext uri="{FF2B5EF4-FFF2-40B4-BE49-F238E27FC236}">
                <a16:creationId xmlns:a16="http://schemas.microsoft.com/office/drawing/2014/main" id="{213D5948-F793-4353-A8FF-99E4E6BD009E}"/>
              </a:ext>
            </a:extLst>
          </p:cNvPr>
          <p:cNvSpPr txBox="1"/>
          <p:nvPr/>
        </p:nvSpPr>
        <p:spPr>
          <a:xfrm>
            <a:off x="8610600" y="2799694"/>
            <a:ext cx="2857500" cy="1015663"/>
          </a:xfrm>
          <a:prstGeom prst="rect">
            <a:avLst/>
          </a:prstGeom>
          <a:solidFill>
            <a:srgbClr val="FFFF00"/>
          </a:solidFill>
          <a:ln w="57150">
            <a:solidFill>
              <a:srgbClr val="0070C0"/>
            </a:solidFill>
          </a:ln>
        </p:spPr>
        <p:txBody>
          <a:bodyPr wrap="square" rtlCol="0">
            <a:spAutoFit/>
          </a:bodyPr>
          <a:lstStyle/>
          <a:p>
            <a:pPr algn="ctr"/>
            <a:r>
              <a:rPr lang="en-US" sz="2000" b="1" dirty="0">
                <a:solidFill>
                  <a:srgbClr val="0070C0"/>
                </a:solidFill>
              </a:rPr>
              <a:t>Sunk costs are costs that are irrecoverable costs if exit occurs</a:t>
            </a:r>
          </a:p>
        </p:txBody>
      </p:sp>
      <p:cxnSp>
        <p:nvCxnSpPr>
          <p:cNvPr id="6" name="Straight Arrow Connector 5">
            <a:extLst>
              <a:ext uri="{FF2B5EF4-FFF2-40B4-BE49-F238E27FC236}">
                <a16:creationId xmlns:a16="http://schemas.microsoft.com/office/drawing/2014/main" id="{D33268A4-86F0-4533-9647-05149A716D05}"/>
              </a:ext>
            </a:extLst>
          </p:cNvPr>
          <p:cNvCxnSpPr>
            <a:cxnSpLocks/>
          </p:cNvCxnSpPr>
          <p:nvPr/>
        </p:nvCxnSpPr>
        <p:spPr>
          <a:xfrm flipH="1">
            <a:off x="6793709" y="3209925"/>
            <a:ext cx="1302541" cy="97602"/>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33067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547F24E-85B4-40D0-889B-0B3D4767FCFC}"/>
              </a:ext>
            </a:extLst>
          </p:cNvPr>
          <p:cNvSpPr>
            <a:spLocks noGrp="1"/>
          </p:cNvSpPr>
          <p:nvPr>
            <p:ph type="title"/>
          </p:nvPr>
        </p:nvSpPr>
        <p:spPr/>
        <p:txBody>
          <a:bodyPr/>
          <a:lstStyle/>
          <a:p>
            <a:pPr algn="ctr"/>
            <a:r>
              <a:rPr lang="en-US" dirty="0"/>
              <a:t>New (Committed) Entry</a:t>
            </a:r>
          </a:p>
        </p:txBody>
      </p:sp>
      <p:sp>
        <p:nvSpPr>
          <p:cNvPr id="6" name="Text Placeholder 5">
            <a:extLst>
              <a:ext uri="{FF2B5EF4-FFF2-40B4-BE49-F238E27FC236}">
                <a16:creationId xmlns:a16="http://schemas.microsoft.com/office/drawing/2014/main" id="{63E0F37E-9730-417C-BEBB-B32F9E1EE7BB}"/>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3408342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899CB-078F-4910-B90A-1C07B563EC88}"/>
              </a:ext>
            </a:extLst>
          </p:cNvPr>
          <p:cNvSpPr>
            <a:spLocks noGrp="1"/>
          </p:cNvSpPr>
          <p:nvPr>
            <p:ph type="title"/>
          </p:nvPr>
        </p:nvSpPr>
        <p:spPr/>
        <p:txBody>
          <a:bodyPr/>
          <a:lstStyle/>
          <a:p>
            <a:pPr algn="ctr"/>
            <a:r>
              <a:rPr lang="en-US" dirty="0"/>
              <a:t>Issue #1:</a:t>
            </a:r>
            <a:br>
              <a:rPr lang="en-US" dirty="0"/>
            </a:br>
            <a:br>
              <a:rPr lang="en-US" dirty="0"/>
            </a:br>
            <a:r>
              <a:rPr lang="en-US" dirty="0"/>
              <a:t>Supply Side Constraints: Entry and Repositioning (HMGs § 9) </a:t>
            </a:r>
          </a:p>
        </p:txBody>
      </p:sp>
      <p:sp>
        <p:nvSpPr>
          <p:cNvPr id="3" name="Text Placeholder 2">
            <a:extLst>
              <a:ext uri="{FF2B5EF4-FFF2-40B4-BE49-F238E27FC236}">
                <a16:creationId xmlns:a16="http://schemas.microsoft.com/office/drawing/2014/main" id="{70D1F62C-B14B-4B0C-B01F-13F2829119F6}"/>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B4B03C58-31F0-483C-9372-CD7C14281C98}"/>
              </a:ext>
            </a:extLst>
          </p:cNvPr>
          <p:cNvSpPr>
            <a:spLocks noGrp="1"/>
          </p:cNvSpPr>
          <p:nvPr>
            <p:ph type="sldNum" sz="quarter" idx="12"/>
          </p:nvPr>
        </p:nvSpPr>
        <p:spPr/>
        <p:txBody>
          <a:bodyPr/>
          <a:lstStyle/>
          <a:p>
            <a:fld id="{A3FA0A93-60EE-4E9D-852F-604094E61050}" type="slidenum">
              <a:rPr lang="en-US" smtClean="0"/>
              <a:t>3</a:t>
            </a:fld>
            <a:endParaRPr lang="en-US"/>
          </a:p>
        </p:txBody>
      </p:sp>
    </p:spTree>
    <p:extLst>
      <p:ext uri="{BB962C8B-B14F-4D97-AF65-F5344CB8AC3E}">
        <p14:creationId xmlns:p14="http://schemas.microsoft.com/office/powerpoint/2010/main" val="26942511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CCEB5-29CA-4224-BFDD-148F0EABB3DD}"/>
              </a:ext>
            </a:extLst>
          </p:cNvPr>
          <p:cNvSpPr>
            <a:spLocks noGrp="1"/>
          </p:cNvSpPr>
          <p:nvPr>
            <p:ph type="title"/>
          </p:nvPr>
        </p:nvSpPr>
        <p:spPr>
          <a:xfrm>
            <a:off x="339365" y="365125"/>
            <a:ext cx="11014435" cy="1325563"/>
          </a:xfrm>
        </p:spPr>
        <p:txBody>
          <a:bodyPr>
            <a:normAutofit/>
          </a:bodyPr>
          <a:lstStyle/>
          <a:p>
            <a:r>
              <a:rPr lang="en-US" dirty="0"/>
              <a:t>HMGs Distinguish Two Main Types of Supply-Side Constraints:</a:t>
            </a:r>
            <a:br>
              <a:rPr lang="en-US" dirty="0"/>
            </a:br>
            <a:r>
              <a:rPr lang="en-US" dirty="0"/>
              <a:t>                                  (With One Variant)</a:t>
            </a:r>
          </a:p>
        </p:txBody>
      </p:sp>
      <p:sp>
        <p:nvSpPr>
          <p:cNvPr id="3" name="Content Placeholder 2">
            <a:extLst>
              <a:ext uri="{FF2B5EF4-FFF2-40B4-BE49-F238E27FC236}">
                <a16:creationId xmlns:a16="http://schemas.microsoft.com/office/drawing/2014/main" id="{CFC1BC62-17CA-4DB7-B268-05493BFD63D4}"/>
              </a:ext>
            </a:extLst>
          </p:cNvPr>
          <p:cNvSpPr>
            <a:spLocks noGrp="1"/>
          </p:cNvSpPr>
          <p:nvPr>
            <p:ph idx="1"/>
          </p:nvPr>
        </p:nvSpPr>
        <p:spPr>
          <a:xfrm>
            <a:off x="838200" y="1825624"/>
            <a:ext cx="8905875" cy="4829699"/>
          </a:xfrm>
        </p:spPr>
        <p:txBody>
          <a:bodyPr>
            <a:normAutofit fontScale="92500" lnSpcReduction="20000"/>
          </a:bodyPr>
          <a:lstStyle/>
          <a:p>
            <a:r>
              <a:rPr lang="en-US" dirty="0">
                <a:solidFill>
                  <a:srgbClr val="C00000"/>
                </a:solidFill>
              </a:rPr>
              <a:t>“Rapid entry” (“uncommitted” entry)</a:t>
            </a:r>
          </a:p>
          <a:p>
            <a:pPr lvl="1"/>
            <a:r>
              <a:rPr lang="en-US" b="1" i="1" dirty="0">
                <a:solidFill>
                  <a:srgbClr val="7030A0"/>
                </a:solidFill>
              </a:rPr>
              <a:t>No (or low) Sunk Costs: </a:t>
            </a:r>
            <a:r>
              <a:rPr lang="en-US" dirty="0"/>
              <a:t>If firms can easily enter and exit quickly and at low scale without bearing sunk costs, then they have no fear of post-entry competition; just exit if prices fall</a:t>
            </a:r>
          </a:p>
          <a:p>
            <a:r>
              <a:rPr lang="en-US" dirty="0">
                <a:solidFill>
                  <a:srgbClr val="C00000"/>
                </a:solidFill>
                <a:highlight>
                  <a:srgbClr val="FFFF00"/>
                </a:highlight>
              </a:rPr>
              <a:t>“New entry” (“committed” entry)</a:t>
            </a:r>
          </a:p>
          <a:p>
            <a:pPr lvl="1"/>
            <a:r>
              <a:rPr lang="en-US" i="1" dirty="0">
                <a:solidFill>
                  <a:srgbClr val="7030A0"/>
                </a:solidFill>
                <a:highlight>
                  <a:srgbClr val="FFFF00"/>
                </a:highlight>
              </a:rPr>
              <a:t>Significant Sunk Costs”</a:t>
            </a:r>
          </a:p>
          <a:p>
            <a:pPr lvl="1"/>
            <a:r>
              <a:rPr lang="en-US" dirty="0">
                <a:highlight>
                  <a:srgbClr val="FFFF00"/>
                </a:highlight>
              </a:rPr>
              <a:t>New entry is considered </a:t>
            </a:r>
            <a:r>
              <a:rPr lang="en-US" b="1" dirty="0">
                <a:solidFill>
                  <a:srgbClr val="C00000"/>
                </a:solidFill>
                <a:highlight>
                  <a:srgbClr val="FFFF00"/>
                </a:highlight>
              </a:rPr>
              <a:t>“easy” </a:t>
            </a:r>
            <a:r>
              <a:rPr lang="en-US" dirty="0">
                <a:highlight>
                  <a:srgbClr val="FFFF00"/>
                </a:highlight>
              </a:rPr>
              <a:t>if it satisfies 3 prongs: </a:t>
            </a:r>
          </a:p>
          <a:p>
            <a:pPr lvl="2"/>
            <a:r>
              <a:rPr lang="en-US" sz="2600" i="1" dirty="0">
                <a:solidFill>
                  <a:srgbClr val="C00000"/>
                </a:solidFill>
                <a:highlight>
                  <a:srgbClr val="FFFF00"/>
                </a:highlight>
              </a:rPr>
              <a:t>Timely</a:t>
            </a:r>
          </a:p>
          <a:p>
            <a:pPr lvl="2"/>
            <a:r>
              <a:rPr lang="en-US" sz="2600" i="1" dirty="0">
                <a:solidFill>
                  <a:srgbClr val="C00000"/>
                </a:solidFill>
                <a:highlight>
                  <a:srgbClr val="FFFF00"/>
                </a:highlight>
              </a:rPr>
              <a:t>Likely </a:t>
            </a:r>
          </a:p>
          <a:p>
            <a:pPr lvl="2"/>
            <a:r>
              <a:rPr lang="en-US" sz="2600" i="1" dirty="0">
                <a:solidFill>
                  <a:srgbClr val="C00000"/>
                </a:solidFill>
                <a:highlight>
                  <a:srgbClr val="FFFF00"/>
                </a:highlight>
              </a:rPr>
              <a:t>Sufficient</a:t>
            </a:r>
          </a:p>
          <a:p>
            <a:r>
              <a:rPr lang="en-US" dirty="0">
                <a:solidFill>
                  <a:srgbClr val="C00000"/>
                </a:solidFill>
              </a:rPr>
              <a:t>Repositioning/Brand Extension as rapid entry</a:t>
            </a:r>
          </a:p>
          <a:p>
            <a:pPr lvl="1"/>
            <a:r>
              <a:rPr lang="en-US" dirty="0"/>
              <a:t>Entry by firms selling “adjacent” products and have low switching costs among product types”  </a:t>
            </a:r>
          </a:p>
          <a:p>
            <a:pPr lvl="1"/>
            <a:r>
              <a:rPr lang="en-US" dirty="0"/>
              <a:t> Repositioning also could take longer and involve sunk costs, in which case it is treated like “new entry”</a:t>
            </a:r>
          </a:p>
          <a:p>
            <a:endParaRPr lang="en-US" dirty="0"/>
          </a:p>
        </p:txBody>
      </p:sp>
      <p:sp>
        <p:nvSpPr>
          <p:cNvPr id="4" name="Slide Number Placeholder 3">
            <a:extLst>
              <a:ext uri="{FF2B5EF4-FFF2-40B4-BE49-F238E27FC236}">
                <a16:creationId xmlns:a16="http://schemas.microsoft.com/office/drawing/2014/main" id="{52845D45-EAD3-44D4-BE8C-8FB982633E06}"/>
              </a:ext>
            </a:extLst>
          </p:cNvPr>
          <p:cNvSpPr>
            <a:spLocks noGrp="1"/>
          </p:cNvSpPr>
          <p:nvPr>
            <p:ph type="sldNum" sz="quarter" idx="12"/>
          </p:nvPr>
        </p:nvSpPr>
        <p:spPr/>
        <p:txBody>
          <a:bodyPr/>
          <a:lstStyle/>
          <a:p>
            <a:fld id="{A3FA0A93-60EE-4E9D-852F-604094E61050}" type="slidenum">
              <a:rPr lang="en-US" smtClean="0"/>
              <a:t>30</a:t>
            </a:fld>
            <a:endParaRPr lang="en-US"/>
          </a:p>
        </p:txBody>
      </p:sp>
      <p:sp>
        <p:nvSpPr>
          <p:cNvPr id="5" name="TextBox 4">
            <a:extLst>
              <a:ext uri="{FF2B5EF4-FFF2-40B4-BE49-F238E27FC236}">
                <a16:creationId xmlns:a16="http://schemas.microsoft.com/office/drawing/2014/main" id="{213D5948-F793-4353-A8FF-99E4E6BD009E}"/>
              </a:ext>
            </a:extLst>
          </p:cNvPr>
          <p:cNvSpPr txBox="1"/>
          <p:nvPr/>
        </p:nvSpPr>
        <p:spPr>
          <a:xfrm>
            <a:off x="8610600" y="2799694"/>
            <a:ext cx="2857500" cy="1015663"/>
          </a:xfrm>
          <a:prstGeom prst="rect">
            <a:avLst/>
          </a:prstGeom>
          <a:noFill/>
          <a:ln w="57150">
            <a:solidFill>
              <a:srgbClr val="0070C0"/>
            </a:solidFill>
          </a:ln>
        </p:spPr>
        <p:txBody>
          <a:bodyPr wrap="square" rtlCol="0">
            <a:spAutoFit/>
          </a:bodyPr>
          <a:lstStyle/>
          <a:p>
            <a:pPr algn="ctr"/>
            <a:r>
              <a:rPr lang="en-US" sz="2000" b="1" dirty="0">
                <a:solidFill>
                  <a:srgbClr val="0070C0"/>
                </a:solidFill>
              </a:rPr>
              <a:t>Sunk costs are costs that are irrecoverable costs if exit occurs</a:t>
            </a:r>
          </a:p>
        </p:txBody>
      </p:sp>
      <p:cxnSp>
        <p:nvCxnSpPr>
          <p:cNvPr id="6" name="Straight Arrow Connector 5">
            <a:extLst>
              <a:ext uri="{FF2B5EF4-FFF2-40B4-BE49-F238E27FC236}">
                <a16:creationId xmlns:a16="http://schemas.microsoft.com/office/drawing/2014/main" id="{D33268A4-86F0-4533-9647-05149A716D05}"/>
              </a:ext>
            </a:extLst>
          </p:cNvPr>
          <p:cNvCxnSpPr>
            <a:cxnSpLocks/>
          </p:cNvCxnSpPr>
          <p:nvPr/>
        </p:nvCxnSpPr>
        <p:spPr>
          <a:xfrm flipH="1">
            <a:off x="6793709" y="3209925"/>
            <a:ext cx="1302541" cy="97602"/>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89354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9CF44-63E6-4EDF-BBB5-9A96DC8A22D5}"/>
              </a:ext>
            </a:extLst>
          </p:cNvPr>
          <p:cNvSpPr>
            <a:spLocks noGrp="1"/>
          </p:cNvSpPr>
          <p:nvPr>
            <p:ph type="title"/>
          </p:nvPr>
        </p:nvSpPr>
        <p:spPr/>
        <p:txBody>
          <a:bodyPr/>
          <a:lstStyle/>
          <a:p>
            <a:r>
              <a:rPr lang="en-US" dirty="0"/>
              <a:t>New (Committed) Entry: Basic Analysis</a:t>
            </a:r>
          </a:p>
        </p:txBody>
      </p:sp>
      <p:sp>
        <p:nvSpPr>
          <p:cNvPr id="3" name="Content Placeholder 2">
            <a:extLst>
              <a:ext uri="{FF2B5EF4-FFF2-40B4-BE49-F238E27FC236}">
                <a16:creationId xmlns:a16="http://schemas.microsoft.com/office/drawing/2014/main" id="{A392FAD9-1E8A-43D1-8FB2-73FB773CF3A7}"/>
              </a:ext>
            </a:extLst>
          </p:cNvPr>
          <p:cNvSpPr>
            <a:spLocks noGrp="1"/>
          </p:cNvSpPr>
          <p:nvPr>
            <p:ph idx="1"/>
          </p:nvPr>
        </p:nvSpPr>
        <p:spPr>
          <a:xfrm>
            <a:off x="381001" y="1495425"/>
            <a:ext cx="9677400" cy="5043487"/>
          </a:xfrm>
        </p:spPr>
        <p:txBody>
          <a:bodyPr>
            <a:normAutofit/>
          </a:bodyPr>
          <a:lstStyle/>
          <a:p>
            <a:r>
              <a:rPr lang="en-US" sz="2000" dirty="0"/>
              <a:t>Sunk costs are costs that are not recoverable on exit.</a:t>
            </a:r>
          </a:p>
          <a:p>
            <a:pPr lvl="1"/>
            <a:r>
              <a:rPr lang="en-US" sz="1800" dirty="0"/>
              <a:t>Examples: Ramp up costs; marketing costs; equipment or technology for which there is no other use (e.g., oil pipelines); </a:t>
            </a:r>
          </a:p>
          <a:p>
            <a:pPr lvl="1"/>
            <a:r>
              <a:rPr lang="en-US" sz="1800" dirty="0"/>
              <a:t>Costs can be partially sunk if they can be sold at a discount</a:t>
            </a:r>
          </a:p>
          <a:p>
            <a:r>
              <a:rPr lang="en-US" sz="2000" dirty="0"/>
              <a:t>As a result, entrants with sunk costs must enter for the “long haul”</a:t>
            </a:r>
          </a:p>
          <a:p>
            <a:pPr lvl="1"/>
            <a:r>
              <a:rPr lang="en-US" sz="1800" dirty="0"/>
              <a:t>Such entrants are less likely to exit, since they cannot recover their sunk costs if they do exit</a:t>
            </a:r>
          </a:p>
          <a:p>
            <a:pPr lvl="1"/>
            <a:r>
              <a:rPr lang="en-US" sz="1800" dirty="0"/>
              <a:t>As a result, they “committed” to the market, once they enter</a:t>
            </a:r>
          </a:p>
          <a:p>
            <a:r>
              <a:rPr lang="en-US" sz="2000" i="1" dirty="0"/>
              <a:t>But, </a:t>
            </a:r>
            <a:r>
              <a:rPr lang="en-US" sz="2000" dirty="0"/>
              <a:t>such entrants could be </a:t>
            </a:r>
            <a:r>
              <a:rPr lang="en-US" sz="2000" dirty="0">
                <a:solidFill>
                  <a:srgbClr val="C00000"/>
                </a:solidFill>
              </a:rPr>
              <a:t>deterred by the fear of post-entry price wars</a:t>
            </a:r>
          </a:p>
          <a:p>
            <a:pPr lvl="1"/>
            <a:r>
              <a:rPr lang="en-US" sz="1800" dirty="0"/>
              <a:t>Larger scale of entry is more likely to set off a price war. </a:t>
            </a:r>
          </a:p>
          <a:p>
            <a:pPr lvl="1"/>
            <a:r>
              <a:rPr lang="en-US" sz="1800" dirty="0"/>
              <a:t>So, if their breakeven scale (“minimum viable scale”) is large, entry will be less likely to occur.</a:t>
            </a:r>
          </a:p>
          <a:p>
            <a:pPr lvl="1"/>
            <a:r>
              <a:rPr lang="en-US" sz="1800" dirty="0"/>
              <a:t>Further, if sunk costs are high, entry is less likely</a:t>
            </a:r>
          </a:p>
          <a:p>
            <a:r>
              <a:rPr lang="en-US" sz="2000" dirty="0"/>
              <a:t>Entry also more likely to be deterred if… </a:t>
            </a:r>
          </a:p>
          <a:p>
            <a:pPr lvl="1"/>
            <a:r>
              <a:rPr lang="en-US" sz="1800" dirty="0"/>
              <a:t>If it takes a long time, since rivals have more opportunity to respond</a:t>
            </a:r>
          </a:p>
          <a:p>
            <a:pPr lvl="1"/>
            <a:r>
              <a:rPr lang="en-US" sz="1800" dirty="0"/>
              <a:t>If potential entrant faces cost, reputation or demand disadvantages </a:t>
            </a:r>
          </a:p>
          <a:p>
            <a:endParaRPr lang="en-US" sz="2000" dirty="0"/>
          </a:p>
          <a:p>
            <a:endParaRPr lang="en-US" sz="2000" dirty="0"/>
          </a:p>
        </p:txBody>
      </p:sp>
      <p:sp>
        <p:nvSpPr>
          <p:cNvPr id="4" name="Slide Number Placeholder 3">
            <a:extLst>
              <a:ext uri="{FF2B5EF4-FFF2-40B4-BE49-F238E27FC236}">
                <a16:creationId xmlns:a16="http://schemas.microsoft.com/office/drawing/2014/main" id="{6157E2C3-52EF-402B-BB55-9F9BF8F50656}"/>
              </a:ext>
            </a:extLst>
          </p:cNvPr>
          <p:cNvSpPr>
            <a:spLocks noGrp="1"/>
          </p:cNvSpPr>
          <p:nvPr>
            <p:ph type="sldNum" sz="quarter" idx="12"/>
          </p:nvPr>
        </p:nvSpPr>
        <p:spPr/>
        <p:txBody>
          <a:bodyPr/>
          <a:lstStyle/>
          <a:p>
            <a:fld id="{A3FA0A93-60EE-4E9D-852F-604094E61050}" type="slidenum">
              <a:rPr lang="en-US" smtClean="0"/>
              <a:t>31</a:t>
            </a:fld>
            <a:endParaRPr lang="en-US"/>
          </a:p>
        </p:txBody>
      </p:sp>
    </p:spTree>
    <p:extLst>
      <p:ext uri="{BB962C8B-B14F-4D97-AF65-F5344CB8AC3E}">
        <p14:creationId xmlns:p14="http://schemas.microsoft.com/office/powerpoint/2010/main" val="18379033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5883D-77C5-4E1B-B760-54155CB7C84C}"/>
              </a:ext>
            </a:extLst>
          </p:cNvPr>
          <p:cNvSpPr>
            <a:spLocks noGrp="1"/>
          </p:cNvSpPr>
          <p:nvPr>
            <p:ph type="title"/>
          </p:nvPr>
        </p:nvSpPr>
        <p:spPr>
          <a:xfrm>
            <a:off x="345396" y="202632"/>
            <a:ext cx="10515600" cy="1325563"/>
          </a:xfrm>
        </p:spPr>
        <p:txBody>
          <a:bodyPr>
            <a:normAutofit/>
          </a:bodyPr>
          <a:lstStyle/>
          <a:p>
            <a:r>
              <a:rPr lang="en-US" dirty="0"/>
              <a:t>Post-Entry Competition as a Barrier to Entry:</a:t>
            </a:r>
            <a:br>
              <a:rPr lang="en-US" dirty="0"/>
            </a:br>
            <a:r>
              <a:rPr lang="en-US" dirty="0"/>
              <a:t>“</a:t>
            </a:r>
            <a:r>
              <a:rPr lang="en-US" i="1" dirty="0"/>
              <a:t>Death Spiral” Price War</a:t>
            </a:r>
          </a:p>
        </p:txBody>
      </p:sp>
      <p:sp>
        <p:nvSpPr>
          <p:cNvPr id="4" name="Slide Number Placeholder 3">
            <a:extLst>
              <a:ext uri="{FF2B5EF4-FFF2-40B4-BE49-F238E27FC236}">
                <a16:creationId xmlns:a16="http://schemas.microsoft.com/office/drawing/2014/main" id="{96A8EE31-15D9-436E-A683-AE64983794A6}"/>
              </a:ext>
            </a:extLst>
          </p:cNvPr>
          <p:cNvSpPr>
            <a:spLocks noGrp="1"/>
          </p:cNvSpPr>
          <p:nvPr>
            <p:ph type="sldNum" sz="quarter" idx="12"/>
          </p:nvPr>
        </p:nvSpPr>
        <p:spPr/>
        <p:txBody>
          <a:bodyPr/>
          <a:lstStyle/>
          <a:p>
            <a:fld id="{A3FA0A93-60EE-4E9D-852F-604094E61050}" type="slidenum">
              <a:rPr lang="en-US" smtClean="0"/>
              <a:t>32</a:t>
            </a:fld>
            <a:endParaRPr lang="en-US"/>
          </a:p>
        </p:txBody>
      </p:sp>
      <p:grpSp>
        <p:nvGrpSpPr>
          <p:cNvPr id="96" name="Group 95">
            <a:extLst>
              <a:ext uri="{FF2B5EF4-FFF2-40B4-BE49-F238E27FC236}">
                <a16:creationId xmlns:a16="http://schemas.microsoft.com/office/drawing/2014/main" id="{344CCFD9-449C-4672-87F8-D22F02710D25}"/>
              </a:ext>
            </a:extLst>
          </p:cNvPr>
          <p:cNvGrpSpPr/>
          <p:nvPr/>
        </p:nvGrpSpPr>
        <p:grpSpPr>
          <a:xfrm>
            <a:off x="2203185" y="-2066487"/>
            <a:ext cx="12217634" cy="7844155"/>
            <a:chOff x="1700227" y="-1645280"/>
            <a:chExt cx="12217634" cy="7844155"/>
          </a:xfrm>
        </p:grpSpPr>
        <p:grpSp>
          <p:nvGrpSpPr>
            <p:cNvPr id="48" name="Group 47">
              <a:extLst>
                <a:ext uri="{FF2B5EF4-FFF2-40B4-BE49-F238E27FC236}">
                  <a16:creationId xmlns:a16="http://schemas.microsoft.com/office/drawing/2014/main" id="{88BC6D46-0F5F-46D9-A950-6CB29FA4D502}"/>
                </a:ext>
              </a:extLst>
            </p:cNvPr>
            <p:cNvGrpSpPr/>
            <p:nvPr/>
          </p:nvGrpSpPr>
          <p:grpSpPr>
            <a:xfrm>
              <a:off x="3511136" y="-1645280"/>
              <a:ext cx="10406725" cy="7444738"/>
              <a:chOff x="1509052" y="-1544696"/>
              <a:chExt cx="10406725" cy="7444738"/>
            </a:xfrm>
          </p:grpSpPr>
          <p:sp>
            <p:nvSpPr>
              <p:cNvPr id="9" name="Arc 8">
                <a:extLst>
                  <a:ext uri="{FF2B5EF4-FFF2-40B4-BE49-F238E27FC236}">
                    <a16:creationId xmlns:a16="http://schemas.microsoft.com/office/drawing/2014/main" id="{E67F583E-6886-4022-BB72-0F10CD2D4BC3}"/>
                  </a:ext>
                </a:extLst>
              </p:cNvPr>
              <p:cNvSpPr/>
              <p:nvPr/>
            </p:nvSpPr>
            <p:spPr>
              <a:xfrm rot="5400000" flipV="1">
                <a:off x="3676355" y="-3082687"/>
                <a:ext cx="6701431" cy="9777413"/>
              </a:xfrm>
              <a:prstGeom prst="arc">
                <a:avLst>
                  <a:gd name="adj1" fmla="val 16530025"/>
                  <a:gd name="adj2" fmla="val 20028603"/>
                </a:avLst>
              </a:prstGeom>
              <a:ln w="44450">
                <a:solidFill>
                  <a:schemeClr val="accent1">
                    <a:lumMod val="50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grpSp>
            <p:nvGrpSpPr>
              <p:cNvPr id="47" name="Group 46">
                <a:extLst>
                  <a:ext uri="{FF2B5EF4-FFF2-40B4-BE49-F238E27FC236}">
                    <a16:creationId xmlns:a16="http://schemas.microsoft.com/office/drawing/2014/main" id="{E856C63E-9333-400B-800B-47EA4791C9B4}"/>
                  </a:ext>
                </a:extLst>
              </p:cNvPr>
              <p:cNvGrpSpPr/>
              <p:nvPr/>
            </p:nvGrpSpPr>
            <p:grpSpPr>
              <a:xfrm>
                <a:off x="1509052" y="1594319"/>
                <a:ext cx="7572107" cy="4305723"/>
                <a:chOff x="1509052" y="1603463"/>
                <a:chExt cx="7572107" cy="4305723"/>
              </a:xfrm>
            </p:grpSpPr>
            <p:cxnSp>
              <p:nvCxnSpPr>
                <p:cNvPr id="6" name="Straight Connector 5">
                  <a:extLst>
                    <a:ext uri="{FF2B5EF4-FFF2-40B4-BE49-F238E27FC236}">
                      <a16:creationId xmlns:a16="http://schemas.microsoft.com/office/drawing/2014/main" id="{92484249-5E69-425D-81FF-5DF693516DF2}"/>
                    </a:ext>
                  </a:extLst>
                </p:cNvPr>
                <p:cNvCxnSpPr/>
                <p:nvPr/>
              </p:nvCxnSpPr>
              <p:spPr>
                <a:xfrm>
                  <a:off x="1951348" y="2187019"/>
                  <a:ext cx="0" cy="3393649"/>
                </a:xfrm>
                <a:prstGeom prst="line">
                  <a:avLst/>
                </a:prstGeom>
                <a:ln w="28575"/>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7595D143-283A-4FDA-A1F6-EF466F1EC030}"/>
                    </a:ext>
                  </a:extLst>
                </p:cNvPr>
                <p:cNvCxnSpPr>
                  <a:cxnSpLocks/>
                </p:cNvCxnSpPr>
                <p:nvPr/>
              </p:nvCxnSpPr>
              <p:spPr>
                <a:xfrm flipH="1">
                  <a:off x="1951348" y="5580668"/>
                  <a:ext cx="4211327"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FA92F5F1-0124-4244-A153-B16DB65D2817}"/>
                    </a:ext>
                  </a:extLst>
                </p:cNvPr>
                <p:cNvCxnSpPr>
                  <a:cxnSpLocks/>
                </p:cNvCxnSpPr>
                <p:nvPr/>
              </p:nvCxnSpPr>
              <p:spPr>
                <a:xfrm>
                  <a:off x="3249164" y="2404120"/>
                  <a:ext cx="2027686" cy="3176548"/>
                </a:xfrm>
                <a:prstGeom prst="line">
                  <a:avLst/>
                </a:prstGeom>
                <a:ln w="44450">
                  <a:solidFill>
                    <a:srgbClr val="7030A0"/>
                  </a:solidFill>
                </a:ln>
              </p:spPr>
              <p:style>
                <a:lnRef idx="1">
                  <a:schemeClr val="accent6"/>
                </a:lnRef>
                <a:fillRef idx="0">
                  <a:schemeClr val="accent6"/>
                </a:fillRef>
                <a:effectRef idx="0">
                  <a:schemeClr val="accent6"/>
                </a:effectRef>
                <a:fontRef idx="minor">
                  <a:schemeClr val="tx1"/>
                </a:fontRef>
              </p:style>
            </p:cxnSp>
            <p:cxnSp>
              <p:nvCxnSpPr>
                <p:cNvPr id="15" name="Straight Connector 14">
                  <a:extLst>
                    <a:ext uri="{FF2B5EF4-FFF2-40B4-BE49-F238E27FC236}">
                      <a16:creationId xmlns:a16="http://schemas.microsoft.com/office/drawing/2014/main" id="{BE5DB8AF-0934-4BAB-A649-BFE020AB41A8}"/>
                    </a:ext>
                  </a:extLst>
                </p:cNvPr>
                <p:cNvCxnSpPr/>
                <p:nvPr/>
              </p:nvCxnSpPr>
              <p:spPr>
                <a:xfrm>
                  <a:off x="1951348" y="2904744"/>
                  <a:ext cx="1649102"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20CFCAF-2FF4-4E42-A7D8-55A76CDC2439}"/>
                    </a:ext>
                  </a:extLst>
                </p:cNvPr>
                <p:cNvCxnSpPr>
                  <a:cxnSpLocks/>
                </p:cNvCxnSpPr>
                <p:nvPr/>
              </p:nvCxnSpPr>
              <p:spPr>
                <a:xfrm>
                  <a:off x="3672893" y="3111043"/>
                  <a:ext cx="0" cy="2467763"/>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60A753F-AC75-4D53-A144-2E5A83222109}"/>
                    </a:ext>
                  </a:extLst>
                </p:cNvPr>
                <p:cNvCxnSpPr/>
                <p:nvPr/>
              </p:nvCxnSpPr>
              <p:spPr>
                <a:xfrm flipH="1">
                  <a:off x="1951348" y="4752975"/>
                  <a:ext cx="2792102"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7BE2AFC-2E19-4725-A6C4-2841C4DD12CD}"/>
                    </a:ext>
                  </a:extLst>
                </p:cNvPr>
                <p:cNvCxnSpPr/>
                <p:nvPr/>
              </p:nvCxnSpPr>
              <p:spPr>
                <a:xfrm>
                  <a:off x="4743450" y="4762500"/>
                  <a:ext cx="0" cy="818168"/>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081E5ADE-537B-4B24-90A5-3F65248D9601}"/>
                    </a:ext>
                  </a:extLst>
                </p:cNvPr>
                <p:cNvSpPr/>
                <p:nvPr/>
              </p:nvSpPr>
              <p:spPr>
                <a:xfrm>
                  <a:off x="2367846" y="2845784"/>
                  <a:ext cx="74654" cy="74654"/>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9021EA21-D004-41FC-8554-B3B2D6CBA294}"/>
                    </a:ext>
                  </a:extLst>
                </p:cNvPr>
                <p:cNvSpPr/>
                <p:nvPr/>
              </p:nvSpPr>
              <p:spPr>
                <a:xfrm>
                  <a:off x="3491958" y="2818244"/>
                  <a:ext cx="178884" cy="178884"/>
                </a:xfrm>
                <a:prstGeom prst="ellipse">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639D7425-C58D-4801-92DD-6969BB8AE142}"/>
                    </a:ext>
                  </a:extLst>
                </p:cNvPr>
                <p:cNvSpPr/>
                <p:nvPr/>
              </p:nvSpPr>
              <p:spPr>
                <a:xfrm>
                  <a:off x="4054039" y="3678631"/>
                  <a:ext cx="88925" cy="8892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7389C5C8-8D9A-4091-B6F4-DDDF4C8BDB7E}"/>
                    </a:ext>
                  </a:extLst>
                </p:cNvPr>
                <p:cNvSpPr/>
                <p:nvPr/>
              </p:nvSpPr>
              <p:spPr>
                <a:xfrm>
                  <a:off x="4511102" y="4407511"/>
                  <a:ext cx="84048" cy="8404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CD718977-2D59-4484-9890-A7630FC69CAD}"/>
                    </a:ext>
                  </a:extLst>
                </p:cNvPr>
                <p:cNvSpPr/>
                <p:nvPr/>
              </p:nvSpPr>
              <p:spPr>
                <a:xfrm>
                  <a:off x="4733870" y="4740146"/>
                  <a:ext cx="80710" cy="8071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8" name="Arc 27">
                  <a:extLst>
                    <a:ext uri="{FF2B5EF4-FFF2-40B4-BE49-F238E27FC236}">
                      <a16:creationId xmlns:a16="http://schemas.microsoft.com/office/drawing/2014/main" id="{6580DBA4-CCAC-46D2-AB2D-374E7C8D4F02}"/>
                    </a:ext>
                  </a:extLst>
                </p:cNvPr>
                <p:cNvSpPr/>
                <p:nvPr/>
              </p:nvSpPr>
              <p:spPr>
                <a:xfrm>
                  <a:off x="3453066" y="2945417"/>
                  <a:ext cx="757647" cy="706053"/>
                </a:xfrm>
                <a:prstGeom prst="arc">
                  <a:avLst>
                    <a:gd name="adj1" fmla="val 16200000"/>
                    <a:gd name="adj2" fmla="val 1986912"/>
                  </a:avLst>
                </a:prstGeom>
                <a:ln w="25400">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29" name="Arc 28">
                  <a:extLst>
                    <a:ext uri="{FF2B5EF4-FFF2-40B4-BE49-F238E27FC236}">
                      <a16:creationId xmlns:a16="http://schemas.microsoft.com/office/drawing/2014/main" id="{1BC58A6E-BE7B-43F4-9AE4-CF0976FE570E}"/>
                    </a:ext>
                  </a:extLst>
                </p:cNvPr>
                <p:cNvSpPr/>
                <p:nvPr/>
              </p:nvSpPr>
              <p:spPr>
                <a:xfrm>
                  <a:off x="3905099" y="3731641"/>
                  <a:ext cx="757647" cy="706053"/>
                </a:xfrm>
                <a:prstGeom prst="arc">
                  <a:avLst>
                    <a:gd name="adj1" fmla="val 16200000"/>
                    <a:gd name="adj2" fmla="val 1986912"/>
                  </a:avLst>
                </a:prstGeom>
                <a:ln w="25400">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0" name="Arc 29">
                  <a:extLst>
                    <a:ext uri="{FF2B5EF4-FFF2-40B4-BE49-F238E27FC236}">
                      <a16:creationId xmlns:a16="http://schemas.microsoft.com/office/drawing/2014/main" id="{52975372-A987-480F-B654-BCFDA16F3BFB}"/>
                    </a:ext>
                  </a:extLst>
                </p:cNvPr>
                <p:cNvSpPr/>
                <p:nvPr/>
              </p:nvSpPr>
              <p:spPr>
                <a:xfrm>
                  <a:off x="4317172" y="4440119"/>
                  <a:ext cx="959678" cy="1026059"/>
                </a:xfrm>
                <a:prstGeom prst="arc">
                  <a:avLst>
                    <a:gd name="adj1" fmla="val 16200000"/>
                    <a:gd name="adj2" fmla="val 1986912"/>
                  </a:avLst>
                </a:prstGeom>
                <a:ln w="25400">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0160436A-F137-400E-B4ED-DE9D305A4D73}"/>
                    </a:ext>
                  </a:extLst>
                </p:cNvPr>
                <p:cNvSpPr txBox="1"/>
                <p:nvPr/>
              </p:nvSpPr>
              <p:spPr>
                <a:xfrm>
                  <a:off x="3438549" y="5539854"/>
                  <a:ext cx="466543" cy="369332"/>
                </a:xfrm>
                <a:prstGeom prst="rect">
                  <a:avLst/>
                </a:prstGeom>
                <a:noFill/>
              </p:spPr>
              <p:txBody>
                <a:bodyPr wrap="square" rtlCol="0">
                  <a:spAutoFit/>
                </a:bodyPr>
                <a:lstStyle/>
                <a:p>
                  <a:r>
                    <a:rPr lang="en-US" dirty="0"/>
                    <a:t>Q</a:t>
                  </a:r>
                  <a:r>
                    <a:rPr lang="en-US" baseline="-25000" dirty="0"/>
                    <a:t>E</a:t>
                  </a:r>
                  <a:endParaRPr lang="en-US" dirty="0"/>
                </a:p>
              </p:txBody>
            </p:sp>
            <p:sp>
              <p:nvSpPr>
                <p:cNvPr id="32" name="TextBox 31">
                  <a:extLst>
                    <a:ext uri="{FF2B5EF4-FFF2-40B4-BE49-F238E27FC236}">
                      <a16:creationId xmlns:a16="http://schemas.microsoft.com/office/drawing/2014/main" id="{FCD9C5C1-AEE4-4BE3-AB24-4F79BD988AEF}"/>
                    </a:ext>
                  </a:extLst>
                </p:cNvPr>
                <p:cNvSpPr txBox="1"/>
                <p:nvPr/>
              </p:nvSpPr>
              <p:spPr>
                <a:xfrm>
                  <a:off x="4578323" y="5539854"/>
                  <a:ext cx="466543" cy="369332"/>
                </a:xfrm>
                <a:prstGeom prst="rect">
                  <a:avLst/>
                </a:prstGeom>
                <a:noFill/>
              </p:spPr>
              <p:txBody>
                <a:bodyPr wrap="square" rtlCol="0">
                  <a:spAutoFit/>
                </a:bodyPr>
                <a:lstStyle/>
                <a:p>
                  <a:r>
                    <a:rPr lang="en-US" dirty="0"/>
                    <a:t>Q*</a:t>
                  </a:r>
                </a:p>
              </p:txBody>
            </p:sp>
            <p:sp>
              <p:nvSpPr>
                <p:cNvPr id="33" name="TextBox 32">
                  <a:extLst>
                    <a:ext uri="{FF2B5EF4-FFF2-40B4-BE49-F238E27FC236}">
                      <a16:creationId xmlns:a16="http://schemas.microsoft.com/office/drawing/2014/main" id="{5FC70B14-463A-4212-BD1F-60E4E174A8A1}"/>
                    </a:ext>
                  </a:extLst>
                </p:cNvPr>
                <p:cNvSpPr txBox="1"/>
                <p:nvPr/>
              </p:nvSpPr>
              <p:spPr>
                <a:xfrm>
                  <a:off x="1509052" y="4608611"/>
                  <a:ext cx="496383" cy="369332"/>
                </a:xfrm>
                <a:prstGeom prst="rect">
                  <a:avLst/>
                </a:prstGeom>
                <a:noFill/>
              </p:spPr>
              <p:txBody>
                <a:bodyPr wrap="square" rtlCol="0">
                  <a:spAutoFit/>
                </a:bodyPr>
                <a:lstStyle/>
                <a:p>
                  <a:r>
                    <a:rPr lang="en-US" dirty="0"/>
                    <a:t>P*</a:t>
                  </a:r>
                </a:p>
              </p:txBody>
            </p:sp>
            <p:sp>
              <p:nvSpPr>
                <p:cNvPr id="34" name="TextBox 33">
                  <a:extLst>
                    <a:ext uri="{FF2B5EF4-FFF2-40B4-BE49-F238E27FC236}">
                      <a16:creationId xmlns:a16="http://schemas.microsoft.com/office/drawing/2014/main" id="{37B90276-7C71-44C1-8354-A33547BE0797}"/>
                    </a:ext>
                  </a:extLst>
                </p:cNvPr>
                <p:cNvSpPr txBox="1"/>
                <p:nvPr/>
              </p:nvSpPr>
              <p:spPr>
                <a:xfrm>
                  <a:off x="1509454" y="2650271"/>
                  <a:ext cx="540682" cy="369332"/>
                </a:xfrm>
                <a:prstGeom prst="rect">
                  <a:avLst/>
                </a:prstGeom>
                <a:noFill/>
              </p:spPr>
              <p:txBody>
                <a:bodyPr wrap="square" rtlCol="0">
                  <a:spAutoFit/>
                </a:bodyPr>
                <a:lstStyle/>
                <a:p>
                  <a:r>
                    <a:rPr lang="en-US" b="1" dirty="0">
                      <a:solidFill>
                        <a:srgbClr val="C00000"/>
                      </a:solidFill>
                    </a:rPr>
                    <a:t>P</a:t>
                  </a:r>
                  <a:r>
                    <a:rPr lang="en-US" b="1" baseline="-25000" dirty="0">
                      <a:solidFill>
                        <a:srgbClr val="C00000"/>
                      </a:solidFill>
                    </a:rPr>
                    <a:t>M</a:t>
                  </a:r>
                  <a:endParaRPr lang="en-US" b="1" dirty="0">
                    <a:solidFill>
                      <a:srgbClr val="C00000"/>
                    </a:solidFill>
                  </a:endParaRPr>
                </a:p>
              </p:txBody>
            </p:sp>
            <p:sp>
              <p:nvSpPr>
                <p:cNvPr id="35" name="TextBox 34">
                  <a:extLst>
                    <a:ext uri="{FF2B5EF4-FFF2-40B4-BE49-F238E27FC236}">
                      <a16:creationId xmlns:a16="http://schemas.microsoft.com/office/drawing/2014/main" id="{A7366F62-B269-4CAF-B6E4-37BB32F3283D}"/>
                    </a:ext>
                  </a:extLst>
                </p:cNvPr>
                <p:cNvSpPr txBox="1"/>
                <p:nvPr/>
              </p:nvSpPr>
              <p:spPr>
                <a:xfrm>
                  <a:off x="3839055" y="2079496"/>
                  <a:ext cx="2411622" cy="338554"/>
                </a:xfrm>
                <a:prstGeom prst="rect">
                  <a:avLst/>
                </a:prstGeom>
                <a:noFill/>
              </p:spPr>
              <p:txBody>
                <a:bodyPr wrap="none" rtlCol="0">
                  <a:spAutoFit/>
                </a:bodyPr>
                <a:lstStyle/>
                <a:p>
                  <a:r>
                    <a:rPr lang="en-US" sz="1600" b="1" dirty="0">
                      <a:solidFill>
                        <a:srgbClr val="7030A0"/>
                      </a:solidFill>
                    </a:rPr>
                    <a:t>Entrant’s Demand Curve</a:t>
                  </a:r>
                </a:p>
              </p:txBody>
            </p:sp>
            <p:cxnSp>
              <p:nvCxnSpPr>
                <p:cNvPr id="37" name="Straight Arrow Connector 36">
                  <a:extLst>
                    <a:ext uri="{FF2B5EF4-FFF2-40B4-BE49-F238E27FC236}">
                      <a16:creationId xmlns:a16="http://schemas.microsoft.com/office/drawing/2014/main" id="{B5983B9F-7674-4546-A4AE-0AF8DA335A0A}"/>
                    </a:ext>
                  </a:extLst>
                </p:cNvPr>
                <p:cNvCxnSpPr>
                  <a:cxnSpLocks/>
                </p:cNvCxnSpPr>
                <p:nvPr/>
              </p:nvCxnSpPr>
              <p:spPr>
                <a:xfrm flipH="1">
                  <a:off x="3438549" y="2312359"/>
                  <a:ext cx="457199" cy="242064"/>
                </a:xfrm>
                <a:prstGeom prst="straightConnector1">
                  <a:avLst/>
                </a:prstGeom>
                <a:ln w="444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9A5AE6A4-CFF6-453B-BE95-01C8EE7BD7B2}"/>
                    </a:ext>
                  </a:extLst>
                </p:cNvPr>
                <p:cNvSpPr txBox="1"/>
                <p:nvPr/>
              </p:nvSpPr>
              <p:spPr>
                <a:xfrm>
                  <a:off x="3104422" y="1603463"/>
                  <a:ext cx="5193088" cy="338554"/>
                </a:xfrm>
                <a:prstGeom prst="rect">
                  <a:avLst/>
                </a:prstGeom>
                <a:noFill/>
                <a:ln w="28575">
                  <a:solidFill>
                    <a:schemeClr val="tx1"/>
                  </a:solidFill>
                </a:ln>
              </p:spPr>
              <p:txBody>
                <a:bodyPr wrap="none" rtlCol="0">
                  <a:spAutoFit/>
                </a:bodyPr>
                <a:lstStyle/>
                <a:p>
                  <a:r>
                    <a:rPr lang="en-US" sz="1600" b="1" dirty="0">
                      <a:solidFill>
                        <a:schemeClr val="accent1">
                          <a:lumMod val="50000"/>
                        </a:schemeClr>
                      </a:solidFill>
                    </a:rPr>
                    <a:t>Entrant’s “Breakeven” Price/Output Curve (ATC; </a:t>
                  </a:r>
                  <a:r>
                    <a:rPr lang="en-US" sz="1600" b="1" dirty="0" err="1">
                      <a:solidFill>
                        <a:schemeClr val="accent1">
                          <a:lumMod val="50000"/>
                        </a:schemeClr>
                      </a:solidFill>
                    </a:rPr>
                    <a:t>MVS</a:t>
                  </a:r>
                  <a:r>
                    <a:rPr lang="en-US" sz="1600" b="1" dirty="0">
                      <a:solidFill>
                        <a:schemeClr val="accent1">
                          <a:lumMod val="50000"/>
                        </a:schemeClr>
                      </a:solidFill>
                    </a:rPr>
                    <a:t>)</a:t>
                  </a:r>
                </a:p>
              </p:txBody>
            </p:sp>
            <p:cxnSp>
              <p:nvCxnSpPr>
                <p:cNvPr id="42" name="Straight Arrow Connector 41">
                  <a:extLst>
                    <a:ext uri="{FF2B5EF4-FFF2-40B4-BE49-F238E27FC236}">
                      <a16:creationId xmlns:a16="http://schemas.microsoft.com/office/drawing/2014/main" id="{A9296F6F-B7DB-4996-8162-B2F1C38F1703}"/>
                    </a:ext>
                  </a:extLst>
                </p:cNvPr>
                <p:cNvCxnSpPr>
                  <a:cxnSpLocks/>
                </p:cNvCxnSpPr>
                <p:nvPr/>
              </p:nvCxnSpPr>
              <p:spPr>
                <a:xfrm flipH="1">
                  <a:off x="2330713" y="1899343"/>
                  <a:ext cx="732225" cy="426833"/>
                </a:xfrm>
                <a:prstGeom prst="straightConnector1">
                  <a:avLst/>
                </a:prstGeom>
                <a:ln w="44450">
                  <a:solidFill>
                    <a:schemeClr val="accent1">
                      <a:lumMod val="50000"/>
                    </a:schemeClr>
                  </a:solidFill>
                  <a:tailEnd type="triangle"/>
                </a:ln>
              </p:spPr>
              <p:style>
                <a:lnRef idx="1">
                  <a:schemeClr val="dk1"/>
                </a:lnRef>
                <a:fillRef idx="0">
                  <a:schemeClr val="dk1"/>
                </a:fillRef>
                <a:effectRef idx="0">
                  <a:schemeClr val="dk1"/>
                </a:effectRef>
                <a:fontRef idx="minor">
                  <a:schemeClr val="tx1"/>
                </a:fontRef>
              </p:style>
            </p:cxnSp>
            <p:sp>
              <p:nvSpPr>
                <p:cNvPr id="44" name="TextBox 43">
                  <a:extLst>
                    <a:ext uri="{FF2B5EF4-FFF2-40B4-BE49-F238E27FC236}">
                      <a16:creationId xmlns:a16="http://schemas.microsoft.com/office/drawing/2014/main" id="{83E29882-9061-4E8D-BCC7-353863C254D2}"/>
                    </a:ext>
                  </a:extLst>
                </p:cNvPr>
                <p:cNvSpPr txBox="1"/>
                <p:nvPr/>
              </p:nvSpPr>
              <p:spPr>
                <a:xfrm>
                  <a:off x="5730818" y="2698445"/>
                  <a:ext cx="3350341" cy="369332"/>
                </a:xfrm>
                <a:prstGeom prst="rect">
                  <a:avLst/>
                </a:prstGeom>
                <a:noFill/>
                <a:ln w="22225">
                  <a:solidFill>
                    <a:srgbClr val="C00000"/>
                  </a:solidFill>
                </a:ln>
              </p:spPr>
              <p:txBody>
                <a:bodyPr wrap="none" rtlCol="0">
                  <a:spAutoFit/>
                </a:bodyPr>
                <a:lstStyle/>
                <a:p>
                  <a:r>
                    <a:rPr lang="en-US" b="1" dirty="0">
                      <a:solidFill>
                        <a:srgbClr val="C00000"/>
                      </a:solidFill>
                    </a:rPr>
                    <a:t>Post-Entry Price War Dynamics</a:t>
                  </a:r>
                </a:p>
              </p:txBody>
            </p:sp>
            <p:cxnSp>
              <p:nvCxnSpPr>
                <p:cNvPr id="46" name="Straight Arrow Connector 45">
                  <a:extLst>
                    <a:ext uri="{FF2B5EF4-FFF2-40B4-BE49-F238E27FC236}">
                      <a16:creationId xmlns:a16="http://schemas.microsoft.com/office/drawing/2014/main" id="{336D5E3D-D2A1-4AC9-BDAB-432B5365653E}"/>
                    </a:ext>
                  </a:extLst>
                </p:cNvPr>
                <p:cNvCxnSpPr>
                  <a:cxnSpLocks/>
                </p:cNvCxnSpPr>
                <p:nvPr/>
              </p:nvCxnSpPr>
              <p:spPr>
                <a:xfrm flipH="1">
                  <a:off x="5037828" y="3178774"/>
                  <a:ext cx="663138" cy="451584"/>
                </a:xfrm>
                <a:prstGeom prst="straightConnector1">
                  <a:avLst/>
                </a:prstGeom>
                <a:ln w="69850">
                  <a:solidFill>
                    <a:srgbClr val="C00000"/>
                  </a:solidFill>
                  <a:tailEnd type="stealth" w="lg" len="lg"/>
                </a:ln>
              </p:spPr>
              <p:style>
                <a:lnRef idx="1">
                  <a:schemeClr val="accent6"/>
                </a:lnRef>
                <a:fillRef idx="0">
                  <a:schemeClr val="accent6"/>
                </a:fillRef>
                <a:effectRef idx="0">
                  <a:schemeClr val="accent6"/>
                </a:effectRef>
                <a:fontRef idx="minor">
                  <a:schemeClr val="tx1"/>
                </a:fontRef>
              </p:style>
            </p:cxnSp>
          </p:grpSp>
        </p:grpSp>
        <p:cxnSp>
          <p:nvCxnSpPr>
            <p:cNvPr id="57" name="Straight Arrow Connector 56">
              <a:extLst>
                <a:ext uri="{FF2B5EF4-FFF2-40B4-BE49-F238E27FC236}">
                  <a16:creationId xmlns:a16="http://schemas.microsoft.com/office/drawing/2014/main" id="{09FA28FF-EEF7-4AFC-9232-1BB473BE9E87}"/>
                </a:ext>
              </a:extLst>
            </p:cNvPr>
            <p:cNvCxnSpPr>
              <a:cxnSpLocks/>
            </p:cNvCxnSpPr>
            <p:nvPr/>
          </p:nvCxnSpPr>
          <p:spPr>
            <a:xfrm flipH="1">
              <a:off x="7531433" y="4441016"/>
              <a:ext cx="989685" cy="603561"/>
            </a:xfrm>
            <a:prstGeom prst="straightConnector1">
              <a:avLst/>
            </a:prstGeom>
            <a:ln w="69850">
              <a:solidFill>
                <a:srgbClr val="C00000"/>
              </a:solidFill>
              <a:tailEnd type="stealth" w="lg" len="lg"/>
            </a:ln>
          </p:spPr>
          <p:style>
            <a:lnRef idx="1">
              <a:schemeClr val="accent6"/>
            </a:lnRef>
            <a:fillRef idx="0">
              <a:schemeClr val="accent6"/>
            </a:fillRef>
            <a:effectRef idx="0">
              <a:schemeClr val="accent6"/>
            </a:effectRef>
            <a:fontRef idx="minor">
              <a:schemeClr val="tx1"/>
            </a:fontRef>
          </p:style>
        </p:cxnSp>
        <p:sp>
          <p:nvSpPr>
            <p:cNvPr id="63" name="TextBox 62">
              <a:extLst>
                <a:ext uri="{FF2B5EF4-FFF2-40B4-BE49-F238E27FC236}">
                  <a16:creationId xmlns:a16="http://schemas.microsoft.com/office/drawing/2014/main" id="{0705CC2F-C461-4DF7-9492-CCA7B811B3E6}"/>
                </a:ext>
              </a:extLst>
            </p:cNvPr>
            <p:cNvSpPr txBox="1"/>
            <p:nvPr/>
          </p:nvSpPr>
          <p:spPr>
            <a:xfrm>
              <a:off x="8519344" y="3890551"/>
              <a:ext cx="2896947" cy="2308324"/>
            </a:xfrm>
            <a:prstGeom prst="rect">
              <a:avLst/>
            </a:prstGeom>
            <a:noFill/>
            <a:ln w="22225">
              <a:solidFill>
                <a:srgbClr val="C00000"/>
              </a:solidFill>
            </a:ln>
          </p:spPr>
          <p:txBody>
            <a:bodyPr wrap="none" rtlCol="0">
              <a:spAutoFit/>
            </a:bodyPr>
            <a:lstStyle/>
            <a:p>
              <a:r>
                <a:rPr lang="en-US" b="1" dirty="0">
                  <a:solidFill>
                    <a:srgbClr val="C00000"/>
                  </a:solidFill>
                </a:rPr>
                <a:t>Entrant Unprofitable at</a:t>
              </a:r>
            </a:p>
            <a:p>
              <a:r>
                <a:rPr lang="en-US" b="1" dirty="0">
                  <a:solidFill>
                    <a:srgbClr val="C00000"/>
                  </a:solidFill>
                </a:rPr>
                <a:t>Final Mkt Equilibrium.</a:t>
              </a:r>
            </a:p>
            <a:p>
              <a:endParaRPr lang="en-US" b="1" dirty="0">
                <a:solidFill>
                  <a:srgbClr val="C00000"/>
                </a:solidFill>
              </a:endParaRPr>
            </a:p>
            <a:p>
              <a:r>
                <a:rPr lang="en-US" b="1" dirty="0">
                  <a:solidFill>
                    <a:srgbClr val="0070C0"/>
                  </a:solidFill>
                </a:rPr>
                <a:t>At this price, it would need </a:t>
              </a:r>
            </a:p>
            <a:p>
              <a:r>
                <a:rPr lang="en-US" b="1" dirty="0">
                  <a:solidFill>
                    <a:srgbClr val="0070C0"/>
                  </a:solidFill>
                </a:rPr>
                <a:t>To sell more than demand </a:t>
              </a:r>
            </a:p>
            <a:p>
              <a:r>
                <a:rPr lang="en-US" b="1" dirty="0">
                  <a:solidFill>
                    <a:srgbClr val="0070C0"/>
                  </a:solidFill>
                </a:rPr>
                <a:t>warrants.  For this sales</a:t>
              </a:r>
            </a:p>
            <a:p>
              <a:r>
                <a:rPr lang="en-US" b="1" dirty="0">
                  <a:solidFill>
                    <a:srgbClr val="0070C0"/>
                  </a:solidFill>
                </a:rPr>
                <a:t>level, it would need to get</a:t>
              </a:r>
            </a:p>
            <a:p>
              <a:r>
                <a:rPr lang="en-US" b="1" dirty="0">
                  <a:solidFill>
                    <a:srgbClr val="0070C0"/>
                  </a:solidFill>
                </a:rPr>
                <a:t>a higher price</a:t>
              </a:r>
            </a:p>
          </p:txBody>
        </p:sp>
        <p:sp>
          <p:nvSpPr>
            <p:cNvPr id="64" name="TextBox 63">
              <a:extLst>
                <a:ext uri="{FF2B5EF4-FFF2-40B4-BE49-F238E27FC236}">
                  <a16:creationId xmlns:a16="http://schemas.microsoft.com/office/drawing/2014/main" id="{3777EFC4-CC63-45B8-8BC1-D501528208AF}"/>
                </a:ext>
              </a:extLst>
            </p:cNvPr>
            <p:cNvSpPr txBox="1"/>
            <p:nvPr/>
          </p:nvSpPr>
          <p:spPr>
            <a:xfrm>
              <a:off x="1700227" y="1903448"/>
              <a:ext cx="1095906" cy="830997"/>
            </a:xfrm>
            <a:prstGeom prst="rect">
              <a:avLst/>
            </a:prstGeom>
            <a:noFill/>
          </p:spPr>
          <p:txBody>
            <a:bodyPr wrap="square" rtlCol="0">
              <a:spAutoFit/>
            </a:bodyPr>
            <a:lstStyle/>
            <a:p>
              <a:r>
                <a:rPr lang="en-US" sz="1600" b="1" dirty="0"/>
                <a:t>Pre-Entry Monopoly Price</a:t>
              </a:r>
            </a:p>
          </p:txBody>
        </p:sp>
        <p:cxnSp>
          <p:nvCxnSpPr>
            <p:cNvPr id="65" name="Straight Arrow Connector 64">
              <a:extLst>
                <a:ext uri="{FF2B5EF4-FFF2-40B4-BE49-F238E27FC236}">
                  <a16:creationId xmlns:a16="http://schemas.microsoft.com/office/drawing/2014/main" id="{649A60A9-9684-4947-9E75-C66E97C766AF}"/>
                </a:ext>
              </a:extLst>
            </p:cNvPr>
            <p:cNvCxnSpPr>
              <a:cxnSpLocks/>
            </p:cNvCxnSpPr>
            <p:nvPr/>
          </p:nvCxnSpPr>
          <p:spPr>
            <a:xfrm>
              <a:off x="2738121" y="2268620"/>
              <a:ext cx="800923" cy="439479"/>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4A3CDD68-5196-4741-9F2F-B1800EFF56CF}"/>
                </a:ext>
              </a:extLst>
            </p:cNvPr>
            <p:cNvSpPr txBox="1"/>
            <p:nvPr/>
          </p:nvSpPr>
          <p:spPr>
            <a:xfrm>
              <a:off x="1760011" y="3960274"/>
              <a:ext cx="1297157" cy="1077218"/>
            </a:xfrm>
            <a:prstGeom prst="rect">
              <a:avLst/>
            </a:prstGeom>
            <a:noFill/>
          </p:spPr>
          <p:txBody>
            <a:bodyPr wrap="square" rtlCol="0">
              <a:spAutoFit/>
            </a:bodyPr>
            <a:lstStyle/>
            <a:p>
              <a:r>
                <a:rPr lang="en-US" sz="1600" b="1" dirty="0"/>
                <a:t>Entrant’s Minimum Breakeven Price</a:t>
              </a:r>
            </a:p>
          </p:txBody>
        </p:sp>
        <p:cxnSp>
          <p:nvCxnSpPr>
            <p:cNvPr id="70" name="Straight Arrow Connector 69">
              <a:extLst>
                <a:ext uri="{FF2B5EF4-FFF2-40B4-BE49-F238E27FC236}">
                  <a16:creationId xmlns:a16="http://schemas.microsoft.com/office/drawing/2014/main" id="{EA381150-5BA5-4DC5-9CFB-806504A9691B}"/>
                </a:ext>
              </a:extLst>
            </p:cNvPr>
            <p:cNvCxnSpPr>
              <a:cxnSpLocks/>
            </p:cNvCxnSpPr>
            <p:nvPr/>
          </p:nvCxnSpPr>
          <p:spPr>
            <a:xfrm>
              <a:off x="2805051" y="4381831"/>
              <a:ext cx="679055" cy="29711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0" name="Oval 79">
              <a:extLst>
                <a:ext uri="{FF2B5EF4-FFF2-40B4-BE49-F238E27FC236}">
                  <a16:creationId xmlns:a16="http://schemas.microsoft.com/office/drawing/2014/main" id="{4FB01743-1D1B-4F9E-B243-37D31AAE3203}"/>
                </a:ext>
              </a:extLst>
            </p:cNvPr>
            <p:cNvSpPr/>
            <p:nvPr/>
          </p:nvSpPr>
          <p:spPr>
            <a:xfrm>
              <a:off x="5632451" y="2934919"/>
              <a:ext cx="88925" cy="8892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81" name="Straight Connector 80">
              <a:extLst>
                <a:ext uri="{FF2B5EF4-FFF2-40B4-BE49-F238E27FC236}">
                  <a16:creationId xmlns:a16="http://schemas.microsoft.com/office/drawing/2014/main" id="{2982E477-4D13-4E95-93BC-FA15A187778B}"/>
                </a:ext>
              </a:extLst>
            </p:cNvPr>
            <p:cNvCxnSpPr>
              <a:cxnSpLocks/>
              <a:endCxn id="80" idx="6"/>
            </p:cNvCxnSpPr>
            <p:nvPr/>
          </p:nvCxnSpPr>
          <p:spPr>
            <a:xfrm flipV="1">
              <a:off x="3935144" y="2979382"/>
              <a:ext cx="1786232" cy="7658"/>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009E338D-0501-4C10-AA83-5CDA73490413}"/>
                </a:ext>
              </a:extLst>
            </p:cNvPr>
            <p:cNvSpPr txBox="1"/>
            <p:nvPr/>
          </p:nvSpPr>
          <p:spPr>
            <a:xfrm>
              <a:off x="3520156" y="2807846"/>
              <a:ext cx="478294" cy="369332"/>
            </a:xfrm>
            <a:prstGeom prst="rect">
              <a:avLst/>
            </a:prstGeom>
            <a:noFill/>
          </p:spPr>
          <p:txBody>
            <a:bodyPr wrap="square" rtlCol="0">
              <a:spAutoFit/>
            </a:bodyPr>
            <a:lstStyle/>
            <a:p>
              <a:r>
                <a:rPr lang="en-US" dirty="0"/>
                <a:t>P</a:t>
              </a:r>
              <a:r>
                <a:rPr lang="en-US" baseline="-25000" dirty="0"/>
                <a:t>E</a:t>
              </a:r>
              <a:endParaRPr lang="en-US" dirty="0"/>
            </a:p>
          </p:txBody>
        </p:sp>
        <p:sp>
          <p:nvSpPr>
            <p:cNvPr id="85" name="TextBox 84">
              <a:extLst>
                <a:ext uri="{FF2B5EF4-FFF2-40B4-BE49-F238E27FC236}">
                  <a16:creationId xmlns:a16="http://schemas.microsoft.com/office/drawing/2014/main" id="{13EF554A-6C06-49A7-B13E-FB5CADFCE885}"/>
                </a:ext>
              </a:extLst>
            </p:cNvPr>
            <p:cNvSpPr txBox="1"/>
            <p:nvPr/>
          </p:nvSpPr>
          <p:spPr>
            <a:xfrm>
              <a:off x="1735069" y="3042466"/>
              <a:ext cx="1140805" cy="830997"/>
            </a:xfrm>
            <a:prstGeom prst="rect">
              <a:avLst/>
            </a:prstGeom>
            <a:noFill/>
          </p:spPr>
          <p:txBody>
            <a:bodyPr wrap="square" rtlCol="0">
              <a:spAutoFit/>
            </a:bodyPr>
            <a:lstStyle/>
            <a:p>
              <a:r>
                <a:rPr lang="en-US" sz="1600" b="1" dirty="0"/>
                <a:t>Entrant’s Initial Price</a:t>
              </a:r>
            </a:p>
          </p:txBody>
        </p:sp>
        <p:cxnSp>
          <p:nvCxnSpPr>
            <p:cNvPr id="86" name="Straight Arrow Connector 85">
              <a:extLst>
                <a:ext uri="{FF2B5EF4-FFF2-40B4-BE49-F238E27FC236}">
                  <a16:creationId xmlns:a16="http://schemas.microsoft.com/office/drawing/2014/main" id="{351BBB87-048F-446B-AD49-69615452257C}"/>
                </a:ext>
              </a:extLst>
            </p:cNvPr>
            <p:cNvCxnSpPr>
              <a:cxnSpLocks/>
              <a:endCxn id="83" idx="1"/>
            </p:cNvCxnSpPr>
            <p:nvPr/>
          </p:nvCxnSpPr>
          <p:spPr>
            <a:xfrm flipV="1">
              <a:off x="2664168" y="2992512"/>
              <a:ext cx="855988" cy="35172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0" name="TextBox 49">
            <a:extLst>
              <a:ext uri="{FF2B5EF4-FFF2-40B4-BE49-F238E27FC236}">
                <a16:creationId xmlns:a16="http://schemas.microsoft.com/office/drawing/2014/main" id="{3786A1BA-21FF-4DE2-A87E-E2293096CB43}"/>
              </a:ext>
            </a:extLst>
          </p:cNvPr>
          <p:cNvSpPr txBox="1"/>
          <p:nvPr/>
        </p:nvSpPr>
        <p:spPr>
          <a:xfrm>
            <a:off x="3310992" y="4509468"/>
            <a:ext cx="824063" cy="369332"/>
          </a:xfrm>
          <a:prstGeom prst="rect">
            <a:avLst/>
          </a:prstGeom>
          <a:noFill/>
        </p:spPr>
        <p:txBody>
          <a:bodyPr wrap="square" rtlCol="0">
            <a:spAutoFit/>
          </a:bodyPr>
          <a:lstStyle/>
          <a:p>
            <a:r>
              <a:rPr lang="en-US" b="1" dirty="0" err="1">
                <a:solidFill>
                  <a:srgbClr val="C00000"/>
                </a:solidFill>
              </a:rPr>
              <a:t>P</a:t>
            </a:r>
            <a:r>
              <a:rPr lang="en-US" b="1" baseline="-25000" dirty="0" err="1">
                <a:solidFill>
                  <a:srgbClr val="C00000"/>
                </a:solidFill>
              </a:rPr>
              <a:t>EQUIL</a:t>
            </a:r>
            <a:endParaRPr lang="en-US" b="1" dirty="0">
              <a:solidFill>
                <a:srgbClr val="C00000"/>
              </a:solidFill>
            </a:endParaRPr>
          </a:p>
        </p:txBody>
      </p:sp>
      <p:cxnSp>
        <p:nvCxnSpPr>
          <p:cNvPr id="107" name="Straight Connector 106">
            <a:extLst>
              <a:ext uri="{FF2B5EF4-FFF2-40B4-BE49-F238E27FC236}">
                <a16:creationId xmlns:a16="http://schemas.microsoft.com/office/drawing/2014/main" id="{8A49D8B2-53BB-4DC2-A197-8B51FF7506D1}"/>
              </a:ext>
            </a:extLst>
          </p:cNvPr>
          <p:cNvCxnSpPr>
            <a:cxnSpLocks/>
          </p:cNvCxnSpPr>
          <p:nvPr/>
        </p:nvCxnSpPr>
        <p:spPr>
          <a:xfrm flipH="1" flipV="1">
            <a:off x="4456390" y="4685931"/>
            <a:ext cx="3086481" cy="27735"/>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A1CC223C-B5AD-406E-BD5B-CE2DC1F227A6}"/>
              </a:ext>
            </a:extLst>
          </p:cNvPr>
          <p:cNvSpPr txBox="1"/>
          <p:nvPr/>
        </p:nvSpPr>
        <p:spPr>
          <a:xfrm>
            <a:off x="1953003" y="5083371"/>
            <a:ext cx="1095906" cy="584775"/>
          </a:xfrm>
          <a:prstGeom prst="rect">
            <a:avLst/>
          </a:prstGeom>
          <a:noFill/>
          <a:ln w="28575">
            <a:solidFill>
              <a:schemeClr val="tx1"/>
            </a:solidFill>
          </a:ln>
        </p:spPr>
        <p:txBody>
          <a:bodyPr wrap="square" rtlCol="0">
            <a:spAutoFit/>
          </a:bodyPr>
          <a:lstStyle/>
          <a:p>
            <a:r>
              <a:rPr lang="en-US" sz="1600" b="1" dirty="0">
                <a:solidFill>
                  <a:srgbClr val="C00000"/>
                </a:solidFill>
              </a:rPr>
              <a:t>Mkt </a:t>
            </a:r>
            <a:r>
              <a:rPr lang="en-US" sz="1600" b="1" dirty="0" err="1">
                <a:solidFill>
                  <a:srgbClr val="C00000"/>
                </a:solidFill>
              </a:rPr>
              <a:t>Equil</a:t>
            </a:r>
            <a:r>
              <a:rPr lang="en-US" sz="1600" b="1" dirty="0">
                <a:solidFill>
                  <a:srgbClr val="C00000"/>
                </a:solidFill>
              </a:rPr>
              <a:t> Price</a:t>
            </a:r>
          </a:p>
        </p:txBody>
      </p:sp>
      <p:cxnSp>
        <p:nvCxnSpPr>
          <p:cNvPr id="110" name="Straight Arrow Connector 109">
            <a:extLst>
              <a:ext uri="{FF2B5EF4-FFF2-40B4-BE49-F238E27FC236}">
                <a16:creationId xmlns:a16="http://schemas.microsoft.com/office/drawing/2014/main" id="{8DF74CC7-11E9-447A-B4B6-7DFD9F3D11ED}"/>
              </a:ext>
            </a:extLst>
          </p:cNvPr>
          <p:cNvCxnSpPr>
            <a:cxnSpLocks/>
          </p:cNvCxnSpPr>
          <p:nvPr/>
        </p:nvCxnSpPr>
        <p:spPr>
          <a:xfrm flipV="1">
            <a:off x="3143601" y="4949870"/>
            <a:ext cx="389960" cy="23546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CEF82DC-56A2-4F82-924C-799FD705C26B}"/>
              </a:ext>
            </a:extLst>
          </p:cNvPr>
          <p:cNvCxnSpPr>
            <a:cxnSpLocks/>
          </p:cNvCxnSpPr>
          <p:nvPr/>
        </p:nvCxnSpPr>
        <p:spPr>
          <a:xfrm flipH="1" flipV="1">
            <a:off x="7488282" y="4320667"/>
            <a:ext cx="25609" cy="746934"/>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1E8CBD94-7681-4B42-B3A5-375EA423B5B2}"/>
              </a:ext>
            </a:extLst>
          </p:cNvPr>
          <p:cNvSpPr/>
          <p:nvPr/>
        </p:nvSpPr>
        <p:spPr>
          <a:xfrm flipV="1">
            <a:off x="7167788" y="4153419"/>
            <a:ext cx="168932" cy="18627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Oval 2">
            <a:extLst>
              <a:ext uri="{FF2B5EF4-FFF2-40B4-BE49-F238E27FC236}">
                <a16:creationId xmlns:a16="http://schemas.microsoft.com/office/drawing/2014/main" id="{3B5352FB-A723-4253-B71E-30775BE22748}"/>
              </a:ext>
            </a:extLst>
          </p:cNvPr>
          <p:cNvSpPr/>
          <p:nvPr/>
        </p:nvSpPr>
        <p:spPr>
          <a:xfrm flipV="1">
            <a:off x="7429183" y="4603125"/>
            <a:ext cx="201469" cy="165613"/>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7857976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ECF73-CC45-4A3E-BD0B-DEF59DB72CA6}"/>
              </a:ext>
            </a:extLst>
          </p:cNvPr>
          <p:cNvSpPr>
            <a:spLocks noGrp="1"/>
          </p:cNvSpPr>
          <p:nvPr>
            <p:ph type="title"/>
          </p:nvPr>
        </p:nvSpPr>
        <p:spPr>
          <a:xfrm>
            <a:off x="462560" y="-178617"/>
            <a:ext cx="10515600" cy="1325563"/>
          </a:xfrm>
        </p:spPr>
        <p:txBody>
          <a:bodyPr/>
          <a:lstStyle/>
          <a:p>
            <a:r>
              <a:rPr lang="en-US" dirty="0"/>
              <a:t>Calculating Minimum Viable Scale </a:t>
            </a:r>
            <a:r>
              <a:rPr lang="en-US" i="1" dirty="0"/>
              <a:t>(MVS)</a:t>
            </a:r>
          </a:p>
        </p:txBody>
      </p:sp>
      <p:sp>
        <p:nvSpPr>
          <p:cNvPr id="4" name="Slide Number Placeholder 3">
            <a:extLst>
              <a:ext uri="{FF2B5EF4-FFF2-40B4-BE49-F238E27FC236}">
                <a16:creationId xmlns:a16="http://schemas.microsoft.com/office/drawing/2014/main" id="{DFC4068E-90E3-4BF7-BB38-538CCD304C9D}"/>
              </a:ext>
            </a:extLst>
          </p:cNvPr>
          <p:cNvSpPr>
            <a:spLocks noGrp="1"/>
          </p:cNvSpPr>
          <p:nvPr>
            <p:ph type="sldNum" sz="quarter" idx="12"/>
          </p:nvPr>
        </p:nvSpPr>
        <p:spPr>
          <a:xfrm>
            <a:off x="3916052" y="4777564"/>
            <a:ext cx="2743200" cy="365125"/>
          </a:xfrm>
        </p:spPr>
        <p:txBody>
          <a:bodyPr/>
          <a:lstStyle/>
          <a:p>
            <a:fld id="{A3FA0A93-60EE-4E9D-852F-604094E61050}" type="slidenum">
              <a:rPr lang="en-US" smtClean="0"/>
              <a:t>33</a:t>
            </a:fld>
            <a:endParaRPr lang="en-US"/>
          </a:p>
        </p:txBody>
      </p:sp>
      <p:sp>
        <p:nvSpPr>
          <p:cNvPr id="3" name="TextBox 2">
            <a:extLst>
              <a:ext uri="{FF2B5EF4-FFF2-40B4-BE49-F238E27FC236}">
                <a16:creationId xmlns:a16="http://schemas.microsoft.com/office/drawing/2014/main" id="{5D07A832-3919-4E87-8580-91A10CC0CA02}"/>
              </a:ext>
            </a:extLst>
          </p:cNvPr>
          <p:cNvSpPr txBox="1"/>
          <p:nvPr/>
        </p:nvSpPr>
        <p:spPr>
          <a:xfrm flipH="1">
            <a:off x="287652" y="907933"/>
            <a:ext cx="9065897" cy="1754326"/>
          </a:xfrm>
          <a:prstGeom prst="rect">
            <a:avLst/>
          </a:prstGeom>
          <a:noFill/>
        </p:spPr>
        <p:txBody>
          <a:bodyPr wrap="square" rtlCol="0">
            <a:spAutoFit/>
          </a:bodyPr>
          <a:lstStyle/>
          <a:p>
            <a:pPr marL="285750" indent="-285750">
              <a:buFont typeface="Arial" panose="020B0604020202020204" pitchFamily="34" charset="0"/>
              <a:buChar char="•"/>
            </a:pPr>
            <a:r>
              <a:rPr lang="en-US" dirty="0" err="1"/>
              <a:t>MVS</a:t>
            </a:r>
            <a:r>
              <a:rPr lang="en-US" dirty="0"/>
              <a:t> = output level required to earn a competitive return on investment </a:t>
            </a:r>
            <a:r>
              <a:rPr lang="en-US" b="1" dirty="0"/>
              <a:t>(“Breakeven” output).</a:t>
            </a:r>
            <a:r>
              <a:rPr lang="en-US" dirty="0"/>
              <a:t>   It is the output, where </a:t>
            </a:r>
            <a:r>
              <a:rPr lang="en-US" b="1" dirty="0"/>
              <a:t>total revenue is equal to total cost</a:t>
            </a:r>
            <a:r>
              <a:rPr lang="en-US" dirty="0"/>
              <a:t>.  </a:t>
            </a:r>
          </a:p>
          <a:p>
            <a:endParaRPr lang="en-US" dirty="0"/>
          </a:p>
          <a:p>
            <a:pPr marL="285750" indent="-285750">
              <a:buFont typeface="Arial" panose="020B0604020202020204" pitchFamily="34" charset="0"/>
              <a:buChar char="•"/>
            </a:pPr>
            <a:r>
              <a:rPr lang="en-US" dirty="0"/>
              <a:t>MVS depends on the market price.</a:t>
            </a:r>
            <a:br>
              <a:rPr lang="en-US" dirty="0"/>
            </a:br>
            <a:endParaRPr lang="en-US" dirty="0"/>
          </a:p>
          <a:p>
            <a:pPr marL="285750" indent="-285750">
              <a:buFont typeface="Arial" panose="020B0604020202020204" pitchFamily="34" charset="0"/>
              <a:buChar char="•"/>
            </a:pPr>
            <a:r>
              <a:rPr lang="en-US" dirty="0" err="1"/>
              <a:t>MVS</a:t>
            </a:r>
            <a:r>
              <a:rPr lang="en-US" dirty="0"/>
              <a:t> assumes that competitive “return on capital invested” is included in costs</a:t>
            </a:r>
          </a:p>
        </p:txBody>
      </p:sp>
      <p:graphicFrame>
        <p:nvGraphicFramePr>
          <p:cNvPr id="7" name="Table 6">
            <a:extLst>
              <a:ext uri="{FF2B5EF4-FFF2-40B4-BE49-F238E27FC236}">
                <a16:creationId xmlns:a16="http://schemas.microsoft.com/office/drawing/2014/main" id="{5CD1099C-75B4-43B3-BC92-F7EF0A9FB551}"/>
              </a:ext>
            </a:extLst>
          </p:cNvPr>
          <p:cNvGraphicFramePr>
            <a:graphicFrameLocks noGrp="1"/>
          </p:cNvGraphicFramePr>
          <p:nvPr>
            <p:extLst>
              <p:ext uri="{D42A27DB-BD31-4B8C-83A1-F6EECF244321}">
                <p14:modId xmlns:p14="http://schemas.microsoft.com/office/powerpoint/2010/main" val="2990266077"/>
              </p:ext>
            </p:extLst>
          </p:nvPr>
        </p:nvGraphicFramePr>
        <p:xfrm>
          <a:off x="8614667" y="3543394"/>
          <a:ext cx="3114773" cy="971486"/>
        </p:xfrm>
        <a:graphic>
          <a:graphicData uri="http://schemas.openxmlformats.org/drawingml/2006/table">
            <a:tbl>
              <a:tblPr>
                <a:tableStyleId>{5C22544A-7EE6-4342-B048-85BDC9FD1C3A}</a:tableStyleId>
              </a:tblPr>
              <a:tblGrid>
                <a:gridCol w="3114773">
                  <a:extLst>
                    <a:ext uri="{9D8B030D-6E8A-4147-A177-3AD203B41FA5}">
                      <a16:colId xmlns:a16="http://schemas.microsoft.com/office/drawing/2014/main" val="2048363493"/>
                    </a:ext>
                  </a:extLst>
                </a:gridCol>
              </a:tblGrid>
              <a:tr h="502070">
                <a:tc>
                  <a:txBody>
                    <a:bodyPr/>
                    <a:lstStyle/>
                    <a:p>
                      <a:pPr algn="l" fontAlgn="b"/>
                      <a:r>
                        <a:rPr lang="en-US" sz="2400" b="1" u="none" strike="noStrike" dirty="0">
                          <a:effectLst/>
                        </a:rPr>
                        <a:t>  If price is $5, then</a:t>
                      </a:r>
                      <a:br>
                        <a:rPr lang="en-US" sz="2400" b="1" u="none" strike="noStrike" dirty="0">
                          <a:effectLst/>
                        </a:rPr>
                      </a:br>
                      <a:r>
                        <a:rPr lang="en-US" sz="2400" b="1" u="none" strike="noStrike" dirty="0">
                          <a:effectLst/>
                        </a:rPr>
                        <a:t>  </a:t>
                      </a:r>
                      <a:r>
                        <a:rPr lang="en-US" sz="2400" b="1" u="none" strike="noStrike" dirty="0" err="1">
                          <a:effectLst/>
                        </a:rPr>
                        <a:t>MVS</a:t>
                      </a:r>
                      <a:r>
                        <a:rPr lang="en-US" sz="2400" b="1" u="none" strike="noStrike" dirty="0">
                          <a:effectLst/>
                        </a:rPr>
                        <a:t> = 5 mm units.</a:t>
                      </a:r>
                      <a:endParaRPr lang="en-US" sz="2400" b="1" i="0" u="none" strike="noStrike" dirty="0">
                        <a:solidFill>
                          <a:srgbClr val="000000"/>
                        </a:solidFill>
                        <a:effectLst/>
                        <a:latin typeface="Calibri" panose="020F0502020204030204" pitchFamily="34" charset="0"/>
                      </a:endParaRPr>
                    </a:p>
                  </a:txBody>
                  <a:tcPr marL="5063" marR="5063" marT="5063" marB="0" anchor="b">
                    <a:solidFill>
                      <a:schemeClr val="accent2">
                        <a:lumMod val="20000"/>
                        <a:lumOff val="80000"/>
                      </a:schemeClr>
                    </a:solidFill>
                  </a:tcPr>
                </a:tc>
                <a:extLst>
                  <a:ext uri="{0D108BD9-81ED-4DB2-BD59-A6C34878D82A}">
                    <a16:rowId xmlns:a16="http://schemas.microsoft.com/office/drawing/2014/main" val="458329451"/>
                  </a:ext>
                </a:extLst>
              </a:tr>
              <a:tr h="234903">
                <a:tc>
                  <a:txBody>
                    <a:bodyPr/>
                    <a:lstStyle/>
                    <a:p>
                      <a:pPr algn="l" fontAlgn="b"/>
                      <a:endParaRPr lang="en-US" sz="1200" b="0" i="0" u="none" strike="noStrike" dirty="0">
                        <a:solidFill>
                          <a:srgbClr val="000000"/>
                        </a:solidFill>
                        <a:effectLst/>
                        <a:latin typeface="Calibri" panose="020F0502020204030204" pitchFamily="34" charset="0"/>
                      </a:endParaRPr>
                    </a:p>
                  </a:txBody>
                  <a:tcPr marL="5063" marR="5063" marT="5063" marB="0" anchor="b">
                    <a:solidFill>
                      <a:schemeClr val="accent2">
                        <a:lumMod val="20000"/>
                        <a:lumOff val="80000"/>
                      </a:schemeClr>
                    </a:solidFill>
                  </a:tcPr>
                </a:tc>
                <a:extLst>
                  <a:ext uri="{0D108BD9-81ED-4DB2-BD59-A6C34878D82A}">
                    <a16:rowId xmlns:a16="http://schemas.microsoft.com/office/drawing/2014/main" val="3865042253"/>
                  </a:ext>
                </a:extLst>
              </a:tr>
            </a:tbl>
          </a:graphicData>
        </a:graphic>
      </p:graphicFrame>
      <p:graphicFrame>
        <p:nvGraphicFramePr>
          <p:cNvPr id="9" name="Table 8">
            <a:extLst>
              <a:ext uri="{FF2B5EF4-FFF2-40B4-BE49-F238E27FC236}">
                <a16:creationId xmlns:a16="http://schemas.microsoft.com/office/drawing/2014/main" id="{1C8B7D99-2FF4-4D40-A819-7A5660470B0B}"/>
              </a:ext>
            </a:extLst>
          </p:cNvPr>
          <p:cNvGraphicFramePr>
            <a:graphicFrameLocks noGrp="1"/>
          </p:cNvGraphicFramePr>
          <p:nvPr>
            <p:extLst>
              <p:ext uri="{D42A27DB-BD31-4B8C-83A1-F6EECF244321}">
                <p14:modId xmlns:p14="http://schemas.microsoft.com/office/powerpoint/2010/main" val="4207582543"/>
              </p:ext>
            </p:extLst>
          </p:nvPr>
        </p:nvGraphicFramePr>
        <p:xfrm>
          <a:off x="8614667" y="4807746"/>
          <a:ext cx="3114773" cy="1142321"/>
        </p:xfrm>
        <a:graphic>
          <a:graphicData uri="http://schemas.openxmlformats.org/drawingml/2006/table">
            <a:tbl>
              <a:tblPr>
                <a:tableStyleId>{5C22544A-7EE6-4342-B048-85BDC9FD1C3A}</a:tableStyleId>
              </a:tblPr>
              <a:tblGrid>
                <a:gridCol w="3114773">
                  <a:extLst>
                    <a:ext uri="{9D8B030D-6E8A-4147-A177-3AD203B41FA5}">
                      <a16:colId xmlns:a16="http://schemas.microsoft.com/office/drawing/2014/main" val="2048363493"/>
                    </a:ext>
                  </a:extLst>
                </a:gridCol>
              </a:tblGrid>
              <a:tr h="907418">
                <a:tc>
                  <a:txBody>
                    <a:bodyPr/>
                    <a:lstStyle/>
                    <a:p>
                      <a:pPr algn="l" fontAlgn="b"/>
                      <a:r>
                        <a:rPr lang="en-US" sz="2400" b="1" u="none" strike="noStrike" dirty="0">
                          <a:effectLst/>
                        </a:rPr>
                        <a:t> If price were lower, </a:t>
                      </a:r>
                      <a:r>
                        <a:rPr lang="en-US" sz="2400" b="1" u="none" strike="noStrike" dirty="0" err="1">
                          <a:effectLst/>
                        </a:rPr>
                        <a:t>MVS</a:t>
                      </a:r>
                      <a:r>
                        <a:rPr lang="en-US" sz="2400" b="1" u="none" strike="noStrike" dirty="0">
                          <a:effectLst/>
                        </a:rPr>
                        <a:t> would be higher</a:t>
                      </a:r>
                      <a:endParaRPr lang="en-US" sz="2400" b="1" i="0" u="none" strike="noStrike" dirty="0">
                        <a:solidFill>
                          <a:srgbClr val="000000"/>
                        </a:solidFill>
                        <a:effectLst/>
                        <a:latin typeface="Calibri" panose="020F0502020204030204" pitchFamily="34" charset="0"/>
                      </a:endParaRPr>
                    </a:p>
                  </a:txBody>
                  <a:tcPr marL="5063" marR="5063" marT="5063" marB="0" anchor="b">
                    <a:solidFill>
                      <a:schemeClr val="accent2">
                        <a:lumMod val="20000"/>
                        <a:lumOff val="80000"/>
                      </a:schemeClr>
                    </a:solidFill>
                  </a:tcPr>
                </a:tc>
                <a:extLst>
                  <a:ext uri="{0D108BD9-81ED-4DB2-BD59-A6C34878D82A}">
                    <a16:rowId xmlns:a16="http://schemas.microsoft.com/office/drawing/2014/main" val="458329451"/>
                  </a:ext>
                </a:extLst>
              </a:tr>
              <a:tr h="234903">
                <a:tc>
                  <a:txBody>
                    <a:bodyPr/>
                    <a:lstStyle/>
                    <a:p>
                      <a:pPr algn="l" fontAlgn="b"/>
                      <a:endParaRPr lang="en-US" sz="1200" b="0" i="0" u="none" strike="noStrike" dirty="0">
                        <a:solidFill>
                          <a:srgbClr val="000000"/>
                        </a:solidFill>
                        <a:effectLst/>
                        <a:latin typeface="Calibri" panose="020F0502020204030204" pitchFamily="34" charset="0"/>
                      </a:endParaRPr>
                    </a:p>
                  </a:txBody>
                  <a:tcPr marL="5063" marR="5063" marT="5063" marB="0" anchor="b">
                    <a:solidFill>
                      <a:schemeClr val="accent2">
                        <a:lumMod val="20000"/>
                        <a:lumOff val="80000"/>
                      </a:schemeClr>
                    </a:solidFill>
                  </a:tcPr>
                </a:tc>
                <a:extLst>
                  <a:ext uri="{0D108BD9-81ED-4DB2-BD59-A6C34878D82A}">
                    <a16:rowId xmlns:a16="http://schemas.microsoft.com/office/drawing/2014/main" val="3865042253"/>
                  </a:ext>
                </a:extLst>
              </a:tr>
            </a:tbl>
          </a:graphicData>
        </a:graphic>
      </p:graphicFrame>
      <p:graphicFrame>
        <p:nvGraphicFramePr>
          <p:cNvPr id="5" name="Table 4">
            <a:extLst>
              <a:ext uri="{FF2B5EF4-FFF2-40B4-BE49-F238E27FC236}">
                <a16:creationId xmlns:a16="http://schemas.microsoft.com/office/drawing/2014/main" id="{75A3036D-8CB6-414F-A619-B147E9A315AA}"/>
              </a:ext>
            </a:extLst>
          </p:cNvPr>
          <p:cNvGraphicFramePr>
            <a:graphicFrameLocks noGrp="1"/>
          </p:cNvGraphicFramePr>
          <p:nvPr>
            <p:extLst>
              <p:ext uri="{D42A27DB-BD31-4B8C-83A1-F6EECF244321}">
                <p14:modId xmlns:p14="http://schemas.microsoft.com/office/powerpoint/2010/main" val="179551232"/>
              </p:ext>
            </p:extLst>
          </p:nvPr>
        </p:nvGraphicFramePr>
        <p:xfrm>
          <a:off x="462560" y="2768210"/>
          <a:ext cx="7811302" cy="3898586"/>
        </p:xfrm>
        <a:graphic>
          <a:graphicData uri="http://schemas.openxmlformats.org/drawingml/2006/table">
            <a:tbl>
              <a:tblPr firstRow="1" firstCol="1" lastRow="1" lastCol="1" bandRow="1" bandCol="1">
                <a:tableStyleId>{0660B408-B3CF-4A94-85FC-2B1E0A45F4A2}</a:tableStyleId>
              </a:tblPr>
              <a:tblGrid>
                <a:gridCol w="1891030">
                  <a:extLst>
                    <a:ext uri="{9D8B030D-6E8A-4147-A177-3AD203B41FA5}">
                      <a16:colId xmlns:a16="http://schemas.microsoft.com/office/drawing/2014/main" val="4105065665"/>
                    </a:ext>
                  </a:extLst>
                </a:gridCol>
                <a:gridCol w="986712">
                  <a:extLst>
                    <a:ext uri="{9D8B030D-6E8A-4147-A177-3AD203B41FA5}">
                      <a16:colId xmlns:a16="http://schemas.microsoft.com/office/drawing/2014/main" val="1065514240"/>
                    </a:ext>
                  </a:extLst>
                </a:gridCol>
                <a:gridCol w="986712">
                  <a:extLst>
                    <a:ext uri="{9D8B030D-6E8A-4147-A177-3AD203B41FA5}">
                      <a16:colId xmlns:a16="http://schemas.microsoft.com/office/drawing/2014/main" val="4007675976"/>
                    </a:ext>
                  </a:extLst>
                </a:gridCol>
                <a:gridCol w="986712">
                  <a:extLst>
                    <a:ext uri="{9D8B030D-6E8A-4147-A177-3AD203B41FA5}">
                      <a16:colId xmlns:a16="http://schemas.microsoft.com/office/drawing/2014/main" val="529222277"/>
                    </a:ext>
                  </a:extLst>
                </a:gridCol>
                <a:gridCol w="986712">
                  <a:extLst>
                    <a:ext uri="{9D8B030D-6E8A-4147-A177-3AD203B41FA5}">
                      <a16:colId xmlns:a16="http://schemas.microsoft.com/office/drawing/2014/main" val="1652084605"/>
                    </a:ext>
                  </a:extLst>
                </a:gridCol>
                <a:gridCol w="986712">
                  <a:extLst>
                    <a:ext uri="{9D8B030D-6E8A-4147-A177-3AD203B41FA5}">
                      <a16:colId xmlns:a16="http://schemas.microsoft.com/office/drawing/2014/main" val="3467857905"/>
                    </a:ext>
                  </a:extLst>
                </a:gridCol>
                <a:gridCol w="986712">
                  <a:extLst>
                    <a:ext uri="{9D8B030D-6E8A-4147-A177-3AD203B41FA5}">
                      <a16:colId xmlns:a16="http://schemas.microsoft.com/office/drawing/2014/main" val="3249974128"/>
                    </a:ext>
                  </a:extLst>
                </a:gridCol>
              </a:tblGrid>
              <a:tr h="698186">
                <a:tc>
                  <a:txBody>
                    <a:bodyPr/>
                    <a:lstStyle/>
                    <a:p>
                      <a:pPr algn="ctr"/>
                      <a:r>
                        <a:rPr lang="en-US" sz="1400" dirty="0"/>
                        <a:t>Output (million units)</a:t>
                      </a:r>
                    </a:p>
                  </a:txBody>
                  <a:tcPr anchor="ctr"/>
                </a:tc>
                <a:tc>
                  <a:txBody>
                    <a:bodyPr/>
                    <a:lstStyle/>
                    <a:p>
                      <a:pPr algn="ctr"/>
                      <a:r>
                        <a:rPr lang="en-US" sz="1400" dirty="0"/>
                        <a:t>Unit Price</a:t>
                      </a:r>
                    </a:p>
                    <a:p>
                      <a:pPr algn="ctr"/>
                      <a:r>
                        <a:rPr lang="en-US" sz="2000" b="1" dirty="0">
                          <a:solidFill>
                            <a:schemeClr val="tx1"/>
                          </a:solidFill>
                        </a:rPr>
                        <a:t>$5</a:t>
                      </a:r>
                      <a:endParaRPr lang="en-US" sz="1400" b="1" dirty="0">
                        <a:solidFill>
                          <a:schemeClr val="tx1"/>
                        </a:solidFill>
                      </a:endParaRPr>
                    </a:p>
                  </a:txBody>
                  <a:tcPr anchor="ctr"/>
                </a:tc>
                <a:tc>
                  <a:txBody>
                    <a:bodyPr/>
                    <a:lstStyle/>
                    <a:p>
                      <a:pPr algn="ctr"/>
                      <a:r>
                        <a:rPr lang="en-US" sz="1400" dirty="0"/>
                        <a:t>Total Revenue</a:t>
                      </a:r>
                    </a:p>
                  </a:txBody>
                  <a:tcPr anchor="ctr"/>
                </a:tc>
                <a:tc>
                  <a:txBody>
                    <a:bodyPr/>
                    <a:lstStyle/>
                    <a:p>
                      <a:pPr algn="ctr"/>
                      <a:r>
                        <a:rPr lang="en-US" sz="1400" dirty="0"/>
                        <a:t>Fixed Cost</a:t>
                      </a:r>
                    </a:p>
                  </a:txBody>
                  <a:tcPr anchor="ctr"/>
                </a:tc>
                <a:tc>
                  <a:txBody>
                    <a:bodyPr/>
                    <a:lstStyle/>
                    <a:p>
                      <a:pPr algn="ctr"/>
                      <a:r>
                        <a:rPr lang="en-US" sz="1400" dirty="0"/>
                        <a:t>Return on K-Costs</a:t>
                      </a:r>
                    </a:p>
                  </a:txBody>
                  <a:tcPr anchor="ctr"/>
                </a:tc>
                <a:tc>
                  <a:txBody>
                    <a:bodyPr/>
                    <a:lstStyle/>
                    <a:p>
                      <a:pPr algn="ctr"/>
                      <a:r>
                        <a:rPr lang="en-US" sz="1400" dirty="0"/>
                        <a:t>Variable Costs</a:t>
                      </a:r>
                    </a:p>
                  </a:txBody>
                  <a:tcPr anchor="ctr"/>
                </a:tc>
                <a:tc>
                  <a:txBody>
                    <a:bodyPr/>
                    <a:lstStyle/>
                    <a:p>
                      <a:pPr algn="ctr"/>
                      <a:r>
                        <a:rPr lang="en-US" sz="1400" dirty="0"/>
                        <a:t>Total Costs</a:t>
                      </a:r>
                    </a:p>
                  </a:txBody>
                  <a:tcPr anchor="ctr"/>
                </a:tc>
                <a:extLst>
                  <a:ext uri="{0D108BD9-81ED-4DB2-BD59-A6C34878D82A}">
                    <a16:rowId xmlns:a16="http://schemas.microsoft.com/office/drawing/2014/main" val="1050379250"/>
                  </a:ext>
                </a:extLst>
              </a:tr>
              <a:tr h="274320">
                <a:tc>
                  <a:txBody>
                    <a:bodyPr/>
                    <a:lstStyle/>
                    <a:p>
                      <a:pPr algn="ctr"/>
                      <a:r>
                        <a:rPr lang="en-US" sz="1400" dirty="0"/>
                        <a:t>0</a:t>
                      </a:r>
                    </a:p>
                  </a:txBody>
                  <a:tcPr/>
                </a:tc>
                <a:tc>
                  <a:txBody>
                    <a:bodyPr/>
                    <a:lstStyle/>
                    <a:p>
                      <a:pPr algn="ctr"/>
                      <a:r>
                        <a:rPr lang="en-US" sz="1400" dirty="0"/>
                        <a:t>5</a:t>
                      </a:r>
                    </a:p>
                  </a:txBody>
                  <a:tcPr/>
                </a:tc>
                <a:tc>
                  <a:txBody>
                    <a:bodyPr/>
                    <a:lstStyle/>
                    <a:p>
                      <a:pPr algn="ctr"/>
                      <a:r>
                        <a:rPr lang="en-US" sz="1400" dirty="0"/>
                        <a:t>-</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a:t>
                      </a:r>
                    </a:p>
                  </a:txBody>
                  <a:tcPr/>
                </a:tc>
                <a:tc>
                  <a:txBody>
                    <a:bodyPr/>
                    <a:lstStyle/>
                    <a:p>
                      <a:pPr algn="ctr"/>
                      <a:r>
                        <a:rPr lang="en-US" sz="1400" dirty="0"/>
                        <a:t>20</a:t>
                      </a:r>
                    </a:p>
                  </a:txBody>
                  <a:tcPr/>
                </a:tc>
                <a:extLst>
                  <a:ext uri="{0D108BD9-81ED-4DB2-BD59-A6C34878D82A}">
                    <a16:rowId xmlns:a16="http://schemas.microsoft.com/office/drawing/2014/main" val="3191410467"/>
                  </a:ext>
                </a:extLst>
              </a:tr>
              <a:tr h="274320">
                <a:tc>
                  <a:txBody>
                    <a:bodyPr/>
                    <a:lstStyle/>
                    <a:p>
                      <a:pPr algn="ctr"/>
                      <a:r>
                        <a:rPr lang="en-US" sz="1400" dirty="0"/>
                        <a:t>1</a:t>
                      </a:r>
                    </a:p>
                  </a:txBody>
                  <a:tcPr/>
                </a:tc>
                <a:tc>
                  <a:txBody>
                    <a:bodyPr/>
                    <a:lstStyle/>
                    <a:p>
                      <a:pPr algn="ctr"/>
                      <a:r>
                        <a:rPr lang="en-US" sz="1400" dirty="0"/>
                        <a:t>5</a:t>
                      </a:r>
                    </a:p>
                  </a:txBody>
                  <a:tcPr/>
                </a:tc>
                <a:tc>
                  <a:txBody>
                    <a:bodyPr/>
                    <a:lstStyle/>
                    <a:p>
                      <a:pPr algn="ctr"/>
                      <a:r>
                        <a:rPr lang="en-US" sz="1400" dirty="0"/>
                        <a:t>5</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1</a:t>
                      </a:r>
                    </a:p>
                  </a:txBody>
                  <a:tcPr/>
                </a:tc>
                <a:tc>
                  <a:txBody>
                    <a:bodyPr/>
                    <a:lstStyle/>
                    <a:p>
                      <a:pPr algn="ctr"/>
                      <a:r>
                        <a:rPr lang="en-US" sz="1400" dirty="0"/>
                        <a:t>21</a:t>
                      </a:r>
                    </a:p>
                  </a:txBody>
                  <a:tcPr/>
                </a:tc>
                <a:extLst>
                  <a:ext uri="{0D108BD9-81ED-4DB2-BD59-A6C34878D82A}">
                    <a16:rowId xmlns:a16="http://schemas.microsoft.com/office/drawing/2014/main" val="555735860"/>
                  </a:ext>
                </a:extLst>
              </a:tr>
              <a:tr h="274320">
                <a:tc>
                  <a:txBody>
                    <a:bodyPr/>
                    <a:lstStyle/>
                    <a:p>
                      <a:pPr algn="ctr"/>
                      <a:r>
                        <a:rPr lang="en-US" sz="1400" dirty="0"/>
                        <a:t>3</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3</a:t>
                      </a:r>
                    </a:p>
                  </a:txBody>
                  <a:tcPr/>
                </a:tc>
                <a:tc>
                  <a:txBody>
                    <a:bodyPr/>
                    <a:lstStyle/>
                    <a:p>
                      <a:pPr algn="ctr"/>
                      <a:r>
                        <a:rPr lang="en-US" sz="1400" dirty="0"/>
                        <a:t>23</a:t>
                      </a:r>
                    </a:p>
                  </a:txBody>
                  <a:tcPr/>
                </a:tc>
                <a:extLst>
                  <a:ext uri="{0D108BD9-81ED-4DB2-BD59-A6C34878D82A}">
                    <a16:rowId xmlns:a16="http://schemas.microsoft.com/office/drawing/2014/main" val="4037383921"/>
                  </a:ext>
                </a:extLst>
              </a:tr>
              <a:tr h="274320">
                <a:tc>
                  <a:txBody>
                    <a:bodyPr/>
                    <a:lstStyle/>
                    <a:p>
                      <a:pPr algn="ctr"/>
                      <a:r>
                        <a:rPr lang="en-US" sz="2000" dirty="0">
                          <a:solidFill>
                            <a:srgbClr val="C00000"/>
                          </a:solidFill>
                          <a:highlight>
                            <a:srgbClr val="FFFF00"/>
                          </a:highlight>
                        </a:rPr>
                        <a:t>5</a:t>
                      </a:r>
                    </a:p>
                  </a:txBody>
                  <a:tcPr/>
                </a:tc>
                <a:tc>
                  <a:txBody>
                    <a:bodyPr/>
                    <a:lstStyle/>
                    <a:p>
                      <a:pPr algn="ctr"/>
                      <a:r>
                        <a:rPr lang="en-US" sz="2400" dirty="0">
                          <a:highlight>
                            <a:srgbClr val="00FFFF"/>
                          </a:highlight>
                        </a:rPr>
                        <a:t>5</a:t>
                      </a:r>
                    </a:p>
                  </a:txBody>
                  <a:tcPr/>
                </a:tc>
                <a:tc>
                  <a:txBody>
                    <a:bodyPr/>
                    <a:lstStyle/>
                    <a:p>
                      <a:pPr algn="ctr"/>
                      <a:r>
                        <a:rPr lang="en-US" sz="2000" b="1" dirty="0">
                          <a:solidFill>
                            <a:srgbClr val="C00000"/>
                          </a:solidFill>
                          <a:highlight>
                            <a:srgbClr val="FFFF00"/>
                          </a:highlight>
                        </a:rPr>
                        <a:t>25</a:t>
                      </a:r>
                    </a:p>
                  </a:txBody>
                  <a:tcPr/>
                </a:tc>
                <a:tc>
                  <a:txBody>
                    <a:bodyPr/>
                    <a:lstStyle/>
                    <a:p>
                      <a:pPr algn="ctr"/>
                      <a:r>
                        <a:rPr lang="en-US" sz="2000" dirty="0">
                          <a:highlight>
                            <a:srgbClr val="FFFF00"/>
                          </a:highlight>
                        </a:rPr>
                        <a:t>5</a:t>
                      </a:r>
                    </a:p>
                  </a:txBody>
                  <a:tcPr/>
                </a:tc>
                <a:tc>
                  <a:txBody>
                    <a:bodyPr/>
                    <a:lstStyle/>
                    <a:p>
                      <a:pPr algn="ctr"/>
                      <a:r>
                        <a:rPr lang="en-US" sz="2000" dirty="0">
                          <a:highlight>
                            <a:srgbClr val="FFFF00"/>
                          </a:highlight>
                        </a:rPr>
                        <a:t>15</a:t>
                      </a:r>
                    </a:p>
                  </a:txBody>
                  <a:tcPr/>
                </a:tc>
                <a:tc>
                  <a:txBody>
                    <a:bodyPr/>
                    <a:lstStyle/>
                    <a:p>
                      <a:pPr algn="ctr"/>
                      <a:r>
                        <a:rPr lang="en-US" sz="2000" dirty="0">
                          <a:highlight>
                            <a:srgbClr val="FFFF00"/>
                          </a:highlight>
                        </a:rPr>
                        <a:t>5</a:t>
                      </a:r>
                    </a:p>
                  </a:txBody>
                  <a:tcPr/>
                </a:tc>
                <a:tc>
                  <a:txBody>
                    <a:bodyPr/>
                    <a:lstStyle/>
                    <a:p>
                      <a:pPr algn="ctr"/>
                      <a:r>
                        <a:rPr lang="en-US" sz="2000" b="1" dirty="0">
                          <a:solidFill>
                            <a:srgbClr val="C00000"/>
                          </a:solidFill>
                          <a:highlight>
                            <a:srgbClr val="FFFF00"/>
                          </a:highlight>
                        </a:rPr>
                        <a:t>25</a:t>
                      </a:r>
                    </a:p>
                  </a:txBody>
                  <a:tcPr/>
                </a:tc>
                <a:extLst>
                  <a:ext uri="{0D108BD9-81ED-4DB2-BD59-A6C34878D82A}">
                    <a16:rowId xmlns:a16="http://schemas.microsoft.com/office/drawing/2014/main" val="3727359469"/>
                  </a:ext>
                </a:extLst>
              </a:tr>
              <a:tr h="274320">
                <a:tc>
                  <a:txBody>
                    <a:bodyPr/>
                    <a:lstStyle/>
                    <a:p>
                      <a:pPr algn="ctr"/>
                      <a:r>
                        <a:rPr lang="en-US" sz="1400" dirty="0"/>
                        <a:t>8</a:t>
                      </a:r>
                    </a:p>
                  </a:txBody>
                  <a:tcPr/>
                </a:tc>
                <a:tc>
                  <a:txBody>
                    <a:bodyPr/>
                    <a:lstStyle/>
                    <a:p>
                      <a:pPr algn="ctr"/>
                      <a:r>
                        <a:rPr lang="en-US" sz="1400" dirty="0"/>
                        <a:t>5</a:t>
                      </a:r>
                    </a:p>
                  </a:txBody>
                  <a:tcPr/>
                </a:tc>
                <a:tc>
                  <a:txBody>
                    <a:bodyPr/>
                    <a:lstStyle/>
                    <a:p>
                      <a:pPr algn="ctr"/>
                      <a:r>
                        <a:rPr lang="en-US" sz="1400" dirty="0"/>
                        <a:t>40</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8</a:t>
                      </a:r>
                    </a:p>
                  </a:txBody>
                  <a:tcPr/>
                </a:tc>
                <a:tc>
                  <a:txBody>
                    <a:bodyPr/>
                    <a:lstStyle/>
                    <a:p>
                      <a:pPr algn="ctr"/>
                      <a:r>
                        <a:rPr lang="en-US" sz="1400" dirty="0"/>
                        <a:t>28</a:t>
                      </a:r>
                    </a:p>
                  </a:txBody>
                  <a:tcPr/>
                </a:tc>
                <a:extLst>
                  <a:ext uri="{0D108BD9-81ED-4DB2-BD59-A6C34878D82A}">
                    <a16:rowId xmlns:a16="http://schemas.microsoft.com/office/drawing/2014/main" val="4251733551"/>
                  </a:ext>
                </a:extLst>
              </a:tr>
              <a:tr h="274320">
                <a:tc>
                  <a:txBody>
                    <a:bodyPr/>
                    <a:lstStyle/>
                    <a:p>
                      <a:pPr algn="ctr"/>
                      <a:r>
                        <a:rPr lang="en-US" sz="1400" dirty="0"/>
                        <a:t>10</a:t>
                      </a:r>
                    </a:p>
                  </a:txBody>
                  <a:tcPr/>
                </a:tc>
                <a:tc>
                  <a:txBody>
                    <a:bodyPr/>
                    <a:lstStyle/>
                    <a:p>
                      <a:pPr algn="ctr"/>
                      <a:r>
                        <a:rPr lang="en-US" sz="1400" dirty="0"/>
                        <a:t>5</a:t>
                      </a:r>
                    </a:p>
                  </a:txBody>
                  <a:tcPr/>
                </a:tc>
                <a:tc>
                  <a:txBody>
                    <a:bodyPr/>
                    <a:lstStyle/>
                    <a:p>
                      <a:pPr algn="ctr"/>
                      <a:r>
                        <a:rPr lang="en-US" sz="1400" dirty="0"/>
                        <a:t>50</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10</a:t>
                      </a:r>
                    </a:p>
                  </a:txBody>
                  <a:tcPr/>
                </a:tc>
                <a:tc>
                  <a:txBody>
                    <a:bodyPr/>
                    <a:lstStyle/>
                    <a:p>
                      <a:pPr algn="ctr"/>
                      <a:r>
                        <a:rPr lang="en-US" sz="1400" dirty="0"/>
                        <a:t>30</a:t>
                      </a:r>
                    </a:p>
                  </a:txBody>
                  <a:tcPr/>
                </a:tc>
                <a:extLst>
                  <a:ext uri="{0D108BD9-81ED-4DB2-BD59-A6C34878D82A}">
                    <a16:rowId xmlns:a16="http://schemas.microsoft.com/office/drawing/2014/main" val="3273716032"/>
                  </a:ext>
                </a:extLst>
              </a:tr>
              <a:tr h="274320">
                <a:tc>
                  <a:txBody>
                    <a:bodyPr/>
                    <a:lstStyle/>
                    <a:p>
                      <a:pPr algn="ctr"/>
                      <a:r>
                        <a:rPr lang="en-US" sz="1400" dirty="0"/>
                        <a:t>12</a:t>
                      </a:r>
                    </a:p>
                  </a:txBody>
                  <a:tcPr/>
                </a:tc>
                <a:tc>
                  <a:txBody>
                    <a:bodyPr/>
                    <a:lstStyle/>
                    <a:p>
                      <a:pPr algn="ctr"/>
                      <a:r>
                        <a:rPr lang="en-US" sz="1400" dirty="0"/>
                        <a:t>5</a:t>
                      </a:r>
                    </a:p>
                  </a:txBody>
                  <a:tcPr/>
                </a:tc>
                <a:tc>
                  <a:txBody>
                    <a:bodyPr/>
                    <a:lstStyle/>
                    <a:p>
                      <a:pPr algn="ctr"/>
                      <a:r>
                        <a:rPr lang="en-US" sz="1400" dirty="0"/>
                        <a:t>60</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12</a:t>
                      </a:r>
                    </a:p>
                  </a:txBody>
                  <a:tcPr/>
                </a:tc>
                <a:tc>
                  <a:txBody>
                    <a:bodyPr/>
                    <a:lstStyle/>
                    <a:p>
                      <a:pPr algn="ctr"/>
                      <a:r>
                        <a:rPr lang="en-US" sz="1400" dirty="0"/>
                        <a:t>32</a:t>
                      </a:r>
                    </a:p>
                  </a:txBody>
                  <a:tcPr/>
                </a:tc>
                <a:extLst>
                  <a:ext uri="{0D108BD9-81ED-4DB2-BD59-A6C34878D82A}">
                    <a16:rowId xmlns:a16="http://schemas.microsoft.com/office/drawing/2014/main" val="1919832736"/>
                  </a:ext>
                </a:extLst>
              </a:tr>
              <a:tr h="274320">
                <a:tc>
                  <a:txBody>
                    <a:bodyPr/>
                    <a:lstStyle/>
                    <a:p>
                      <a:pPr algn="ctr"/>
                      <a:r>
                        <a:rPr lang="en-US" sz="1400" dirty="0"/>
                        <a:t>14</a:t>
                      </a:r>
                    </a:p>
                  </a:txBody>
                  <a:tcPr/>
                </a:tc>
                <a:tc>
                  <a:txBody>
                    <a:bodyPr/>
                    <a:lstStyle/>
                    <a:p>
                      <a:pPr algn="ctr"/>
                      <a:r>
                        <a:rPr lang="en-US" sz="1400" dirty="0"/>
                        <a:t>5</a:t>
                      </a:r>
                    </a:p>
                  </a:txBody>
                  <a:tcPr/>
                </a:tc>
                <a:tc>
                  <a:txBody>
                    <a:bodyPr/>
                    <a:lstStyle/>
                    <a:p>
                      <a:pPr algn="ctr"/>
                      <a:r>
                        <a:rPr lang="en-US" sz="1400" dirty="0"/>
                        <a:t>70</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14</a:t>
                      </a:r>
                    </a:p>
                  </a:txBody>
                  <a:tcPr/>
                </a:tc>
                <a:tc>
                  <a:txBody>
                    <a:bodyPr/>
                    <a:lstStyle/>
                    <a:p>
                      <a:pPr algn="ctr"/>
                      <a:r>
                        <a:rPr lang="en-US" sz="1400" dirty="0"/>
                        <a:t>34</a:t>
                      </a:r>
                    </a:p>
                  </a:txBody>
                  <a:tcPr/>
                </a:tc>
                <a:extLst>
                  <a:ext uri="{0D108BD9-81ED-4DB2-BD59-A6C34878D82A}">
                    <a16:rowId xmlns:a16="http://schemas.microsoft.com/office/drawing/2014/main" val="3453117514"/>
                  </a:ext>
                </a:extLst>
              </a:tr>
              <a:tr h="274320">
                <a:tc>
                  <a:txBody>
                    <a:bodyPr/>
                    <a:lstStyle/>
                    <a:p>
                      <a:pPr algn="ctr"/>
                      <a:r>
                        <a:rPr lang="en-US" sz="1400" dirty="0"/>
                        <a:t>20</a:t>
                      </a:r>
                    </a:p>
                  </a:txBody>
                  <a:tcPr/>
                </a:tc>
                <a:tc>
                  <a:txBody>
                    <a:bodyPr/>
                    <a:lstStyle/>
                    <a:p>
                      <a:pPr algn="ctr"/>
                      <a:r>
                        <a:rPr lang="en-US" sz="1400" dirty="0"/>
                        <a:t>5</a:t>
                      </a:r>
                    </a:p>
                  </a:txBody>
                  <a:tcPr/>
                </a:tc>
                <a:tc>
                  <a:txBody>
                    <a:bodyPr/>
                    <a:lstStyle/>
                    <a:p>
                      <a:pPr algn="ctr"/>
                      <a:r>
                        <a:rPr lang="en-US" sz="1400" dirty="0"/>
                        <a:t>100</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20</a:t>
                      </a:r>
                    </a:p>
                  </a:txBody>
                  <a:tcPr/>
                </a:tc>
                <a:tc>
                  <a:txBody>
                    <a:bodyPr/>
                    <a:lstStyle/>
                    <a:p>
                      <a:pPr algn="ctr"/>
                      <a:r>
                        <a:rPr lang="en-US" sz="1400" dirty="0"/>
                        <a:t>40</a:t>
                      </a:r>
                    </a:p>
                  </a:txBody>
                  <a:tcPr/>
                </a:tc>
                <a:extLst>
                  <a:ext uri="{0D108BD9-81ED-4DB2-BD59-A6C34878D82A}">
                    <a16:rowId xmlns:a16="http://schemas.microsoft.com/office/drawing/2014/main" val="2088254835"/>
                  </a:ext>
                </a:extLst>
              </a:tr>
              <a:tr h="274320">
                <a:tc>
                  <a:txBody>
                    <a:bodyPr/>
                    <a:lstStyle/>
                    <a:p>
                      <a:pPr algn="ctr"/>
                      <a:r>
                        <a:rPr lang="en-US" sz="1400" dirty="0"/>
                        <a:t>25</a:t>
                      </a:r>
                    </a:p>
                  </a:txBody>
                  <a:tcPr/>
                </a:tc>
                <a:tc>
                  <a:txBody>
                    <a:bodyPr/>
                    <a:lstStyle/>
                    <a:p>
                      <a:pPr algn="ctr"/>
                      <a:r>
                        <a:rPr lang="en-US" sz="1400" dirty="0"/>
                        <a:t>5</a:t>
                      </a:r>
                    </a:p>
                  </a:txBody>
                  <a:tcPr/>
                </a:tc>
                <a:tc>
                  <a:txBody>
                    <a:bodyPr/>
                    <a:lstStyle/>
                    <a:p>
                      <a:pPr algn="ctr"/>
                      <a:r>
                        <a:rPr lang="en-US" sz="1400" dirty="0"/>
                        <a:t>125</a:t>
                      </a:r>
                    </a:p>
                  </a:txBody>
                  <a:tcPr/>
                </a:tc>
                <a:tc>
                  <a:txBody>
                    <a:bodyPr/>
                    <a:lstStyle/>
                    <a:p>
                      <a:pPr algn="ctr"/>
                      <a:r>
                        <a:rPr lang="en-US" sz="1400" dirty="0"/>
                        <a:t>5</a:t>
                      </a:r>
                    </a:p>
                  </a:txBody>
                  <a:tcPr/>
                </a:tc>
                <a:tc>
                  <a:txBody>
                    <a:bodyPr/>
                    <a:lstStyle/>
                    <a:p>
                      <a:pPr algn="ctr"/>
                      <a:r>
                        <a:rPr lang="en-US" sz="1400" dirty="0"/>
                        <a:t>15</a:t>
                      </a:r>
                    </a:p>
                  </a:txBody>
                  <a:tcPr/>
                </a:tc>
                <a:tc>
                  <a:txBody>
                    <a:bodyPr/>
                    <a:lstStyle/>
                    <a:p>
                      <a:pPr algn="ctr"/>
                      <a:r>
                        <a:rPr lang="en-US" sz="1400" dirty="0"/>
                        <a:t>25</a:t>
                      </a:r>
                    </a:p>
                  </a:txBody>
                  <a:tcPr/>
                </a:tc>
                <a:tc>
                  <a:txBody>
                    <a:bodyPr/>
                    <a:lstStyle/>
                    <a:p>
                      <a:pPr algn="ctr"/>
                      <a:r>
                        <a:rPr lang="en-US" sz="1400" dirty="0"/>
                        <a:t>45</a:t>
                      </a:r>
                    </a:p>
                  </a:txBody>
                  <a:tcPr/>
                </a:tc>
                <a:extLst>
                  <a:ext uri="{0D108BD9-81ED-4DB2-BD59-A6C34878D82A}">
                    <a16:rowId xmlns:a16="http://schemas.microsoft.com/office/drawing/2014/main" val="3583943824"/>
                  </a:ext>
                </a:extLst>
              </a:tr>
            </a:tbl>
          </a:graphicData>
        </a:graphic>
      </p:graphicFrame>
      <p:sp>
        <p:nvSpPr>
          <p:cNvPr id="6" name="Oval 5">
            <a:extLst>
              <a:ext uri="{FF2B5EF4-FFF2-40B4-BE49-F238E27FC236}">
                <a16:creationId xmlns:a16="http://schemas.microsoft.com/office/drawing/2014/main" id="{889C6302-9784-478B-A974-3B8A7673BCC1}"/>
              </a:ext>
            </a:extLst>
          </p:cNvPr>
          <p:cNvSpPr/>
          <p:nvPr/>
        </p:nvSpPr>
        <p:spPr>
          <a:xfrm>
            <a:off x="7569772" y="4381638"/>
            <a:ext cx="395926" cy="3959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86946CA4-6635-4A38-BB51-33BF8BC81F1B}"/>
              </a:ext>
            </a:extLst>
          </p:cNvPr>
          <p:cNvSpPr/>
          <p:nvPr/>
        </p:nvSpPr>
        <p:spPr>
          <a:xfrm>
            <a:off x="3628168" y="4411820"/>
            <a:ext cx="395926" cy="3959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95331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9189F-85B6-4397-91A8-5B9515503DCF}"/>
              </a:ext>
            </a:extLst>
          </p:cNvPr>
          <p:cNvSpPr>
            <a:spLocks noGrp="1"/>
          </p:cNvSpPr>
          <p:nvPr>
            <p:ph type="title"/>
          </p:nvPr>
        </p:nvSpPr>
        <p:spPr>
          <a:xfrm>
            <a:off x="226244" y="365125"/>
            <a:ext cx="11868346" cy="1325563"/>
          </a:xfrm>
        </p:spPr>
        <p:txBody>
          <a:bodyPr/>
          <a:lstStyle/>
          <a:p>
            <a:r>
              <a:rPr lang="en-US" dirty="0"/>
              <a:t>Minimum Viable Scale (</a:t>
            </a:r>
            <a:r>
              <a:rPr lang="en-US" dirty="0" err="1"/>
              <a:t>MVS</a:t>
            </a:r>
            <a:r>
              <a:rPr lang="en-US" dirty="0"/>
              <a:t>) versus Minimum Efficient Scale (</a:t>
            </a:r>
            <a:r>
              <a:rPr lang="en-US" dirty="0" err="1"/>
              <a:t>MES</a:t>
            </a:r>
            <a:r>
              <a:rPr lang="en-US" dirty="0"/>
              <a:t>)</a:t>
            </a:r>
          </a:p>
        </p:txBody>
      </p:sp>
      <p:sp>
        <p:nvSpPr>
          <p:cNvPr id="3" name="Content Placeholder 2">
            <a:extLst>
              <a:ext uri="{FF2B5EF4-FFF2-40B4-BE49-F238E27FC236}">
                <a16:creationId xmlns:a16="http://schemas.microsoft.com/office/drawing/2014/main" id="{8688FB75-D204-43B0-A9C0-D4F9809CEFDF}"/>
              </a:ext>
            </a:extLst>
          </p:cNvPr>
          <p:cNvSpPr>
            <a:spLocks noGrp="1"/>
          </p:cNvSpPr>
          <p:nvPr>
            <p:ph idx="1"/>
          </p:nvPr>
        </p:nvSpPr>
        <p:spPr/>
        <p:txBody>
          <a:bodyPr/>
          <a:lstStyle/>
          <a:p>
            <a:pPr marL="0" indent="0">
              <a:buNone/>
            </a:pPr>
            <a:r>
              <a:rPr lang="en-US" dirty="0"/>
              <a:t> </a:t>
            </a:r>
          </a:p>
        </p:txBody>
      </p:sp>
      <p:grpSp>
        <p:nvGrpSpPr>
          <p:cNvPr id="6" name="Group 5">
            <a:extLst>
              <a:ext uri="{FF2B5EF4-FFF2-40B4-BE49-F238E27FC236}">
                <a16:creationId xmlns:a16="http://schemas.microsoft.com/office/drawing/2014/main" id="{53BF40CF-636D-4198-8022-58A8362F1EED}"/>
              </a:ext>
            </a:extLst>
          </p:cNvPr>
          <p:cNvGrpSpPr/>
          <p:nvPr/>
        </p:nvGrpSpPr>
        <p:grpSpPr>
          <a:xfrm>
            <a:off x="1118744" y="2407502"/>
            <a:ext cx="4265786" cy="3739703"/>
            <a:chOff x="6975600" y="3170025"/>
            <a:chExt cx="4265786" cy="3739703"/>
          </a:xfrm>
        </p:grpSpPr>
        <p:sp>
          <p:nvSpPr>
            <p:cNvPr id="7" name="Arc 93">
              <a:extLst>
                <a:ext uri="{FF2B5EF4-FFF2-40B4-BE49-F238E27FC236}">
                  <a16:creationId xmlns:a16="http://schemas.microsoft.com/office/drawing/2014/main" id="{9863A925-7A3F-4F72-97B2-D3A99641AC6A}"/>
                </a:ext>
              </a:extLst>
            </p:cNvPr>
            <p:cNvSpPr/>
            <p:nvPr/>
          </p:nvSpPr>
          <p:spPr>
            <a:xfrm rot="11012300">
              <a:off x="7479722" y="3170025"/>
              <a:ext cx="3761664" cy="2293102"/>
            </a:xfrm>
            <a:custGeom>
              <a:avLst/>
              <a:gdLst>
                <a:gd name="connsiteX0" fmla="*/ 46024 w 3591549"/>
                <a:gd name="connsiteY0" fmla="*/ 1298784 h 3351474"/>
                <a:gd name="connsiteX1" fmla="*/ 1836861 w 3591549"/>
                <a:gd name="connsiteY1" fmla="*/ 439 h 3351474"/>
                <a:gd name="connsiteX2" fmla="*/ 3564245 w 3591549"/>
                <a:gd name="connsiteY2" fmla="*/ 1384623 h 3351474"/>
                <a:gd name="connsiteX3" fmla="*/ 1795775 w 3591549"/>
                <a:gd name="connsiteY3" fmla="*/ 1675737 h 3351474"/>
                <a:gd name="connsiteX4" fmla="*/ 46024 w 3591549"/>
                <a:gd name="connsiteY4" fmla="*/ 1298784 h 3351474"/>
                <a:gd name="connsiteX0" fmla="*/ 46024 w 3591549"/>
                <a:gd name="connsiteY0" fmla="*/ 1298784 h 3351474"/>
                <a:gd name="connsiteX1" fmla="*/ 1836861 w 3591549"/>
                <a:gd name="connsiteY1" fmla="*/ 439 h 3351474"/>
                <a:gd name="connsiteX2" fmla="*/ 3564245 w 3591549"/>
                <a:gd name="connsiteY2" fmla="*/ 1384623 h 3351474"/>
                <a:gd name="connsiteX0" fmla="*/ 0 w 3518221"/>
                <a:gd name="connsiteY0" fmla="*/ 1298788 h 1675741"/>
                <a:gd name="connsiteX1" fmla="*/ 1790837 w 3518221"/>
                <a:gd name="connsiteY1" fmla="*/ 443 h 1675741"/>
                <a:gd name="connsiteX2" fmla="*/ 3518221 w 3518221"/>
                <a:gd name="connsiteY2" fmla="*/ 1384627 h 1675741"/>
                <a:gd name="connsiteX3" fmla="*/ 1749751 w 3518221"/>
                <a:gd name="connsiteY3" fmla="*/ 1675741 h 1675741"/>
                <a:gd name="connsiteX4" fmla="*/ 0 w 3518221"/>
                <a:gd name="connsiteY4" fmla="*/ 1298788 h 1675741"/>
                <a:gd name="connsiteX0" fmla="*/ 0 w 3518221"/>
                <a:gd name="connsiteY0" fmla="*/ 1298788 h 1675741"/>
                <a:gd name="connsiteX1" fmla="*/ 1790837 w 3518221"/>
                <a:gd name="connsiteY1" fmla="*/ 443 h 1675741"/>
                <a:gd name="connsiteX2" fmla="*/ 3518221 w 3518221"/>
                <a:gd name="connsiteY2" fmla="*/ 1384627 h 1675741"/>
                <a:gd name="connsiteX0" fmla="*/ 0 w 3518221"/>
                <a:gd name="connsiteY0" fmla="*/ 1298788 h 1862755"/>
                <a:gd name="connsiteX1" fmla="*/ 1790837 w 3518221"/>
                <a:gd name="connsiteY1" fmla="*/ 443 h 1862755"/>
                <a:gd name="connsiteX2" fmla="*/ 3518221 w 3518221"/>
                <a:gd name="connsiteY2" fmla="*/ 1384627 h 1862755"/>
                <a:gd name="connsiteX3" fmla="*/ 1783208 w 3518221"/>
                <a:gd name="connsiteY3" fmla="*/ 1862755 h 1862755"/>
                <a:gd name="connsiteX4" fmla="*/ 0 w 3518221"/>
                <a:gd name="connsiteY4" fmla="*/ 1298788 h 1862755"/>
                <a:gd name="connsiteX0" fmla="*/ 0 w 3518221"/>
                <a:gd name="connsiteY0" fmla="*/ 1298788 h 1862755"/>
                <a:gd name="connsiteX1" fmla="*/ 1790837 w 3518221"/>
                <a:gd name="connsiteY1" fmla="*/ 443 h 1862755"/>
                <a:gd name="connsiteX2" fmla="*/ 3518221 w 3518221"/>
                <a:gd name="connsiteY2" fmla="*/ 1384627 h 1862755"/>
                <a:gd name="connsiteX0" fmla="*/ 0 w 3518221"/>
                <a:gd name="connsiteY0" fmla="*/ 1298788 h 1862755"/>
                <a:gd name="connsiteX1" fmla="*/ 1790837 w 3518221"/>
                <a:gd name="connsiteY1" fmla="*/ 443 h 1862755"/>
                <a:gd name="connsiteX2" fmla="*/ 3518221 w 3518221"/>
                <a:gd name="connsiteY2" fmla="*/ 1384627 h 1862755"/>
                <a:gd name="connsiteX3" fmla="*/ 1783208 w 3518221"/>
                <a:gd name="connsiteY3" fmla="*/ 1862755 h 1862755"/>
                <a:gd name="connsiteX4" fmla="*/ 0 w 3518221"/>
                <a:gd name="connsiteY4" fmla="*/ 1298788 h 1862755"/>
                <a:gd name="connsiteX0" fmla="*/ 0 w 3518221"/>
                <a:gd name="connsiteY0" fmla="*/ 1298788 h 1862755"/>
                <a:gd name="connsiteX1" fmla="*/ 1790837 w 3518221"/>
                <a:gd name="connsiteY1" fmla="*/ 443 h 1862755"/>
                <a:gd name="connsiteX2" fmla="*/ 3518221 w 3518221"/>
                <a:gd name="connsiteY2" fmla="*/ 1384627 h 1862755"/>
                <a:gd name="connsiteX0" fmla="*/ 0 w 3518221"/>
                <a:gd name="connsiteY0" fmla="*/ 1298788 h 1862755"/>
                <a:gd name="connsiteX1" fmla="*/ 1790837 w 3518221"/>
                <a:gd name="connsiteY1" fmla="*/ 443 h 1862755"/>
                <a:gd name="connsiteX2" fmla="*/ 3518221 w 3518221"/>
                <a:gd name="connsiteY2" fmla="*/ 1384627 h 1862755"/>
                <a:gd name="connsiteX3" fmla="*/ 1783208 w 3518221"/>
                <a:gd name="connsiteY3" fmla="*/ 1862755 h 1862755"/>
                <a:gd name="connsiteX4" fmla="*/ 0 w 3518221"/>
                <a:gd name="connsiteY4" fmla="*/ 1298788 h 1862755"/>
                <a:gd name="connsiteX0" fmla="*/ 0 w 3518221"/>
                <a:gd name="connsiteY0" fmla="*/ 1298788 h 1862755"/>
                <a:gd name="connsiteX1" fmla="*/ 1790837 w 3518221"/>
                <a:gd name="connsiteY1" fmla="*/ 443 h 1862755"/>
                <a:gd name="connsiteX2" fmla="*/ 3518221 w 3518221"/>
                <a:gd name="connsiteY2" fmla="*/ 1384627 h 1862755"/>
                <a:gd name="connsiteX0" fmla="*/ 0 w 4132548"/>
                <a:gd name="connsiteY0" fmla="*/ 1298788 h 1862755"/>
                <a:gd name="connsiteX1" fmla="*/ 1790837 w 4132548"/>
                <a:gd name="connsiteY1" fmla="*/ 443 h 1862755"/>
                <a:gd name="connsiteX2" fmla="*/ 3518221 w 4132548"/>
                <a:gd name="connsiteY2" fmla="*/ 1384627 h 1862755"/>
                <a:gd name="connsiteX3" fmla="*/ 1783208 w 4132548"/>
                <a:gd name="connsiteY3" fmla="*/ 1862755 h 1862755"/>
                <a:gd name="connsiteX4" fmla="*/ 0 w 4132548"/>
                <a:gd name="connsiteY4" fmla="*/ 1298788 h 1862755"/>
                <a:gd name="connsiteX0" fmla="*/ 0 w 4132548"/>
                <a:gd name="connsiteY0" fmla="*/ 1298788 h 1862755"/>
                <a:gd name="connsiteX1" fmla="*/ 1790837 w 4132548"/>
                <a:gd name="connsiteY1" fmla="*/ 443 h 1862755"/>
                <a:gd name="connsiteX2" fmla="*/ 4132548 w 4132548"/>
                <a:gd name="connsiteY2" fmla="*/ 1416164 h 1862755"/>
                <a:gd name="connsiteX0" fmla="*/ 0 w 4132548"/>
                <a:gd name="connsiteY0" fmla="*/ 1773681 h 2337648"/>
                <a:gd name="connsiteX1" fmla="*/ 1790837 w 4132548"/>
                <a:gd name="connsiteY1" fmla="*/ 475336 h 2337648"/>
                <a:gd name="connsiteX2" fmla="*/ 3518221 w 4132548"/>
                <a:gd name="connsiteY2" fmla="*/ 1859520 h 2337648"/>
                <a:gd name="connsiteX3" fmla="*/ 1783208 w 4132548"/>
                <a:gd name="connsiteY3" fmla="*/ 2337648 h 2337648"/>
                <a:gd name="connsiteX4" fmla="*/ 0 w 4132548"/>
                <a:gd name="connsiteY4" fmla="*/ 1773681 h 2337648"/>
                <a:gd name="connsiteX0" fmla="*/ 0 w 4132548"/>
                <a:gd name="connsiteY0" fmla="*/ 1773681 h 2337648"/>
                <a:gd name="connsiteX1" fmla="*/ 1841573 w 4132548"/>
                <a:gd name="connsiteY1" fmla="*/ 240 h 2337648"/>
                <a:gd name="connsiteX2" fmla="*/ 4132548 w 4132548"/>
                <a:gd name="connsiteY2" fmla="*/ 1891057 h 2337648"/>
                <a:gd name="connsiteX0" fmla="*/ 0 w 4132548"/>
                <a:gd name="connsiteY0" fmla="*/ 1774346 h 2338313"/>
                <a:gd name="connsiteX1" fmla="*/ 1790837 w 4132548"/>
                <a:gd name="connsiteY1" fmla="*/ 476001 h 2338313"/>
                <a:gd name="connsiteX2" fmla="*/ 3518221 w 4132548"/>
                <a:gd name="connsiteY2" fmla="*/ 1860185 h 2338313"/>
                <a:gd name="connsiteX3" fmla="*/ 1783208 w 4132548"/>
                <a:gd name="connsiteY3" fmla="*/ 2338313 h 2338313"/>
                <a:gd name="connsiteX4" fmla="*/ 0 w 4132548"/>
                <a:gd name="connsiteY4" fmla="*/ 1774346 h 2338313"/>
                <a:gd name="connsiteX0" fmla="*/ 664003 w 4132548"/>
                <a:gd name="connsiteY0" fmla="*/ 1009722 h 2338313"/>
                <a:gd name="connsiteX1" fmla="*/ 1841573 w 4132548"/>
                <a:gd name="connsiteY1" fmla="*/ 905 h 2338313"/>
                <a:gd name="connsiteX2" fmla="*/ 4132548 w 4132548"/>
                <a:gd name="connsiteY2" fmla="*/ 1891722 h 2338313"/>
                <a:gd name="connsiteX0" fmla="*/ 0 w 4132548"/>
                <a:gd name="connsiteY0" fmla="*/ 1774000 h 2337967"/>
                <a:gd name="connsiteX1" fmla="*/ 1790837 w 4132548"/>
                <a:gd name="connsiteY1" fmla="*/ 475655 h 2337967"/>
                <a:gd name="connsiteX2" fmla="*/ 3518221 w 4132548"/>
                <a:gd name="connsiteY2" fmla="*/ 1859839 h 2337967"/>
                <a:gd name="connsiteX3" fmla="*/ 1783208 w 4132548"/>
                <a:gd name="connsiteY3" fmla="*/ 2337967 h 2337967"/>
                <a:gd name="connsiteX4" fmla="*/ 0 w 4132548"/>
                <a:gd name="connsiteY4" fmla="*/ 1774000 h 2337967"/>
                <a:gd name="connsiteX0" fmla="*/ 664003 w 4132548"/>
                <a:gd name="connsiteY0" fmla="*/ 1009376 h 2337967"/>
                <a:gd name="connsiteX1" fmla="*/ 1841573 w 4132548"/>
                <a:gd name="connsiteY1" fmla="*/ 559 h 2337967"/>
                <a:gd name="connsiteX2" fmla="*/ 4132548 w 4132548"/>
                <a:gd name="connsiteY2" fmla="*/ 1891376 h 2337967"/>
                <a:gd name="connsiteX0" fmla="*/ 0 w 4132548"/>
                <a:gd name="connsiteY0" fmla="*/ 1729144 h 2293111"/>
                <a:gd name="connsiteX1" fmla="*/ 1790837 w 4132548"/>
                <a:gd name="connsiteY1" fmla="*/ 430799 h 2293111"/>
                <a:gd name="connsiteX2" fmla="*/ 3518221 w 4132548"/>
                <a:gd name="connsiteY2" fmla="*/ 1814983 h 2293111"/>
                <a:gd name="connsiteX3" fmla="*/ 1783208 w 4132548"/>
                <a:gd name="connsiteY3" fmla="*/ 2293111 h 2293111"/>
                <a:gd name="connsiteX4" fmla="*/ 0 w 4132548"/>
                <a:gd name="connsiteY4" fmla="*/ 1729144 h 2293111"/>
                <a:gd name="connsiteX0" fmla="*/ 664003 w 4132548"/>
                <a:gd name="connsiteY0" fmla="*/ 964520 h 2293111"/>
                <a:gd name="connsiteX1" fmla="*/ 2218160 w 4132548"/>
                <a:gd name="connsiteY1" fmla="*/ 621 h 2293111"/>
                <a:gd name="connsiteX2" fmla="*/ 4132548 w 4132548"/>
                <a:gd name="connsiteY2" fmla="*/ 1846520 h 2293111"/>
                <a:gd name="connsiteX0" fmla="*/ 0 w 4132548"/>
                <a:gd name="connsiteY0" fmla="*/ 1728972 h 2292939"/>
                <a:gd name="connsiteX1" fmla="*/ 1790837 w 4132548"/>
                <a:gd name="connsiteY1" fmla="*/ 430627 h 2292939"/>
                <a:gd name="connsiteX2" fmla="*/ 3518221 w 4132548"/>
                <a:gd name="connsiteY2" fmla="*/ 1814811 h 2292939"/>
                <a:gd name="connsiteX3" fmla="*/ 1783208 w 4132548"/>
                <a:gd name="connsiteY3" fmla="*/ 2292939 h 2292939"/>
                <a:gd name="connsiteX4" fmla="*/ 0 w 4132548"/>
                <a:gd name="connsiteY4" fmla="*/ 1728972 h 2292939"/>
                <a:gd name="connsiteX0" fmla="*/ 757562 w 4132548"/>
                <a:gd name="connsiteY0" fmla="*/ 1119644 h 2292939"/>
                <a:gd name="connsiteX1" fmla="*/ 2218160 w 4132548"/>
                <a:gd name="connsiteY1" fmla="*/ 449 h 2292939"/>
                <a:gd name="connsiteX2" fmla="*/ 4132548 w 4132548"/>
                <a:gd name="connsiteY2" fmla="*/ 1846348 h 2292939"/>
                <a:gd name="connsiteX0" fmla="*/ 0 w 4132548"/>
                <a:gd name="connsiteY0" fmla="*/ 1729118 h 2293085"/>
                <a:gd name="connsiteX1" fmla="*/ 1790837 w 4132548"/>
                <a:gd name="connsiteY1" fmla="*/ 430773 h 2293085"/>
                <a:gd name="connsiteX2" fmla="*/ 3518221 w 4132548"/>
                <a:gd name="connsiteY2" fmla="*/ 1814957 h 2293085"/>
                <a:gd name="connsiteX3" fmla="*/ 1783208 w 4132548"/>
                <a:gd name="connsiteY3" fmla="*/ 2293085 h 2293085"/>
                <a:gd name="connsiteX4" fmla="*/ 0 w 4132548"/>
                <a:gd name="connsiteY4" fmla="*/ 1729118 h 2293085"/>
                <a:gd name="connsiteX0" fmla="*/ 862315 w 4132548"/>
                <a:gd name="connsiteY0" fmla="*/ 981666 h 2293085"/>
                <a:gd name="connsiteX1" fmla="*/ 2218160 w 4132548"/>
                <a:gd name="connsiteY1" fmla="*/ 595 h 2293085"/>
                <a:gd name="connsiteX2" fmla="*/ 4132548 w 4132548"/>
                <a:gd name="connsiteY2" fmla="*/ 1846494 h 2293085"/>
                <a:gd name="connsiteX0" fmla="*/ 0 w 4132548"/>
                <a:gd name="connsiteY0" fmla="*/ 1729368 h 2293335"/>
                <a:gd name="connsiteX1" fmla="*/ 1790837 w 4132548"/>
                <a:gd name="connsiteY1" fmla="*/ 431023 h 2293335"/>
                <a:gd name="connsiteX2" fmla="*/ 3518221 w 4132548"/>
                <a:gd name="connsiteY2" fmla="*/ 1815207 h 2293335"/>
                <a:gd name="connsiteX3" fmla="*/ 1783208 w 4132548"/>
                <a:gd name="connsiteY3" fmla="*/ 2293335 h 2293335"/>
                <a:gd name="connsiteX4" fmla="*/ 0 w 4132548"/>
                <a:gd name="connsiteY4" fmla="*/ 1729368 h 2293335"/>
                <a:gd name="connsiteX0" fmla="*/ 862315 w 4132548"/>
                <a:gd name="connsiteY0" fmla="*/ 981916 h 2293335"/>
                <a:gd name="connsiteX1" fmla="*/ 2218160 w 4132548"/>
                <a:gd name="connsiteY1" fmla="*/ 845 h 2293335"/>
                <a:gd name="connsiteX2" fmla="*/ 4132548 w 4132548"/>
                <a:gd name="connsiteY2" fmla="*/ 1846744 h 2293335"/>
                <a:gd name="connsiteX0" fmla="*/ 0 w 4132548"/>
                <a:gd name="connsiteY0" fmla="*/ 1729135 h 2293102"/>
                <a:gd name="connsiteX1" fmla="*/ 1790837 w 4132548"/>
                <a:gd name="connsiteY1" fmla="*/ 430790 h 2293102"/>
                <a:gd name="connsiteX2" fmla="*/ 3518221 w 4132548"/>
                <a:gd name="connsiteY2" fmla="*/ 1814974 h 2293102"/>
                <a:gd name="connsiteX3" fmla="*/ 1783208 w 4132548"/>
                <a:gd name="connsiteY3" fmla="*/ 2293102 h 2293102"/>
                <a:gd name="connsiteX4" fmla="*/ 0 w 4132548"/>
                <a:gd name="connsiteY4" fmla="*/ 1729135 h 2293102"/>
                <a:gd name="connsiteX0" fmla="*/ 862315 w 4132548"/>
                <a:gd name="connsiteY0" fmla="*/ 981683 h 2293102"/>
                <a:gd name="connsiteX1" fmla="*/ 2218160 w 4132548"/>
                <a:gd name="connsiteY1" fmla="*/ 612 h 2293102"/>
                <a:gd name="connsiteX2" fmla="*/ 4132548 w 4132548"/>
                <a:gd name="connsiteY2" fmla="*/ 1846511 h 2293102"/>
              </a:gdLst>
              <a:ahLst/>
              <a:cxnLst>
                <a:cxn ang="0">
                  <a:pos x="connsiteX0" y="connsiteY0"/>
                </a:cxn>
                <a:cxn ang="0">
                  <a:pos x="connsiteX1" y="connsiteY1"/>
                </a:cxn>
                <a:cxn ang="0">
                  <a:pos x="connsiteX2" y="connsiteY2"/>
                </a:cxn>
              </a:cxnLst>
              <a:rect l="l" t="t" r="r" b="b"/>
              <a:pathLst>
                <a:path w="4132548" h="2293102" stroke="0" extrusionOk="0">
                  <a:moveTo>
                    <a:pt x="0" y="1729135"/>
                  </a:moveTo>
                  <a:cubicBezTo>
                    <a:pt x="694876" y="999308"/>
                    <a:pt x="939509" y="412610"/>
                    <a:pt x="1790837" y="430790"/>
                  </a:cubicBezTo>
                  <a:cubicBezTo>
                    <a:pt x="2646561" y="449064"/>
                    <a:pt x="3105887" y="1118783"/>
                    <a:pt x="3518221" y="1814974"/>
                  </a:cubicBezTo>
                  <a:cubicBezTo>
                    <a:pt x="2939883" y="1974350"/>
                    <a:pt x="3002299" y="2248778"/>
                    <a:pt x="1783208" y="2293102"/>
                  </a:cubicBezTo>
                  <a:lnTo>
                    <a:pt x="0" y="1729135"/>
                  </a:lnTo>
                  <a:close/>
                </a:path>
                <a:path w="4132548" h="2293102" fill="none">
                  <a:moveTo>
                    <a:pt x="862315" y="981683"/>
                  </a:moveTo>
                  <a:cubicBezTo>
                    <a:pt x="1168739" y="370960"/>
                    <a:pt x="1366832" y="-17568"/>
                    <a:pt x="2218160" y="612"/>
                  </a:cubicBezTo>
                  <a:cubicBezTo>
                    <a:pt x="3073884" y="18886"/>
                    <a:pt x="3983850" y="1059924"/>
                    <a:pt x="4132548" y="1846511"/>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8" name="Group 7">
              <a:extLst>
                <a:ext uri="{FF2B5EF4-FFF2-40B4-BE49-F238E27FC236}">
                  <a16:creationId xmlns:a16="http://schemas.microsoft.com/office/drawing/2014/main" id="{7C5BC65C-AEB5-40E8-900A-61F5B2B789B0}"/>
                </a:ext>
              </a:extLst>
            </p:cNvPr>
            <p:cNvGrpSpPr/>
            <p:nvPr/>
          </p:nvGrpSpPr>
          <p:grpSpPr>
            <a:xfrm>
              <a:off x="6975600" y="3350560"/>
              <a:ext cx="4067713" cy="3559168"/>
              <a:chOff x="6996366" y="3360790"/>
              <a:chExt cx="4067713" cy="3559168"/>
            </a:xfrm>
          </p:grpSpPr>
          <p:grpSp>
            <p:nvGrpSpPr>
              <p:cNvPr id="9" name="Group 8">
                <a:extLst>
                  <a:ext uri="{FF2B5EF4-FFF2-40B4-BE49-F238E27FC236}">
                    <a16:creationId xmlns:a16="http://schemas.microsoft.com/office/drawing/2014/main" id="{9172D63C-AF80-4771-9FCC-46AC138E0442}"/>
                  </a:ext>
                </a:extLst>
              </p:cNvPr>
              <p:cNvGrpSpPr/>
              <p:nvPr/>
            </p:nvGrpSpPr>
            <p:grpSpPr>
              <a:xfrm>
                <a:off x="6996366" y="3360790"/>
                <a:ext cx="3242821" cy="3101419"/>
                <a:chOff x="3403076" y="904973"/>
                <a:chExt cx="3242821" cy="3101419"/>
              </a:xfrm>
            </p:grpSpPr>
            <p:cxnSp>
              <p:nvCxnSpPr>
                <p:cNvPr id="19" name="Straight Connector 18">
                  <a:extLst>
                    <a:ext uri="{FF2B5EF4-FFF2-40B4-BE49-F238E27FC236}">
                      <a16:creationId xmlns:a16="http://schemas.microsoft.com/office/drawing/2014/main" id="{BE87F39F-0B05-4F03-8C7F-6AC11753FE0F}"/>
                    </a:ext>
                  </a:extLst>
                </p:cNvPr>
                <p:cNvCxnSpPr>
                  <a:cxnSpLocks/>
                </p:cNvCxnSpPr>
                <p:nvPr/>
              </p:nvCxnSpPr>
              <p:spPr>
                <a:xfrm>
                  <a:off x="3403076" y="904973"/>
                  <a:ext cx="0" cy="3101419"/>
                </a:xfrm>
                <a:prstGeom prst="line">
                  <a:avLst/>
                </a:prstGeom>
                <a:ln w="28575"/>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40B3DB8E-6219-41A7-9784-3A1ED47F5176}"/>
                    </a:ext>
                  </a:extLst>
                </p:cNvPr>
                <p:cNvCxnSpPr/>
                <p:nvPr/>
              </p:nvCxnSpPr>
              <p:spPr>
                <a:xfrm>
                  <a:off x="3403076" y="4006392"/>
                  <a:ext cx="3242821" cy="0"/>
                </a:xfrm>
                <a:prstGeom prst="line">
                  <a:avLst/>
                </a:prstGeom>
                <a:ln w="28575"/>
              </p:spPr>
              <p:style>
                <a:lnRef idx="1">
                  <a:schemeClr val="dk1"/>
                </a:lnRef>
                <a:fillRef idx="0">
                  <a:schemeClr val="dk1"/>
                </a:fillRef>
                <a:effectRef idx="0">
                  <a:schemeClr val="dk1"/>
                </a:effectRef>
                <a:fontRef idx="minor">
                  <a:schemeClr val="tx1"/>
                </a:fontRef>
              </p:style>
            </p:cxnSp>
          </p:grpSp>
          <p:cxnSp>
            <p:nvCxnSpPr>
              <p:cNvPr id="10" name="Straight Connector 9">
                <a:extLst>
                  <a:ext uri="{FF2B5EF4-FFF2-40B4-BE49-F238E27FC236}">
                    <a16:creationId xmlns:a16="http://schemas.microsoft.com/office/drawing/2014/main" id="{F54067E0-8EA6-49FD-9471-908005E3CFF4}"/>
                  </a:ext>
                </a:extLst>
              </p:cNvPr>
              <p:cNvCxnSpPr>
                <a:cxnSpLocks/>
              </p:cNvCxnSpPr>
              <p:nvPr/>
            </p:nvCxnSpPr>
            <p:spPr>
              <a:xfrm>
                <a:off x="6996366" y="4383178"/>
                <a:ext cx="845915" cy="5335"/>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78096CA-E93F-412F-83E1-AA31BEC0D4FD}"/>
                  </a:ext>
                </a:extLst>
              </p:cNvPr>
              <p:cNvCxnSpPr>
                <a:cxnSpLocks/>
              </p:cNvCxnSpPr>
              <p:nvPr/>
            </p:nvCxnSpPr>
            <p:spPr>
              <a:xfrm>
                <a:off x="7841825" y="4404221"/>
                <a:ext cx="14692" cy="2057988"/>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FA3BA93-E333-4B55-8A20-49FB44D3E035}"/>
                  </a:ext>
                </a:extLst>
              </p:cNvPr>
              <p:cNvSpPr txBox="1"/>
              <p:nvPr/>
            </p:nvSpPr>
            <p:spPr>
              <a:xfrm>
                <a:off x="7533600" y="6550626"/>
                <a:ext cx="697627" cy="369332"/>
              </a:xfrm>
              <a:prstGeom prst="rect">
                <a:avLst/>
              </a:prstGeom>
              <a:noFill/>
            </p:spPr>
            <p:txBody>
              <a:bodyPr wrap="none" rtlCol="0">
                <a:spAutoFit/>
              </a:bodyPr>
              <a:lstStyle/>
              <a:p>
                <a:r>
                  <a:rPr lang="en-US" b="1" dirty="0" err="1"/>
                  <a:t>MVS</a:t>
                </a:r>
                <a:endParaRPr lang="en-US" b="1" dirty="0"/>
              </a:p>
            </p:txBody>
          </p:sp>
          <p:sp>
            <p:nvSpPr>
              <p:cNvPr id="13" name="TextBox 12">
                <a:extLst>
                  <a:ext uri="{FF2B5EF4-FFF2-40B4-BE49-F238E27FC236}">
                    <a16:creationId xmlns:a16="http://schemas.microsoft.com/office/drawing/2014/main" id="{CE652A9B-B3C8-47FD-9932-BF7349AADB37}"/>
                  </a:ext>
                </a:extLst>
              </p:cNvPr>
              <p:cNvSpPr txBox="1"/>
              <p:nvPr/>
            </p:nvSpPr>
            <p:spPr>
              <a:xfrm>
                <a:off x="10409220" y="4260070"/>
                <a:ext cx="654859" cy="369332"/>
              </a:xfrm>
              <a:prstGeom prst="rect">
                <a:avLst/>
              </a:prstGeom>
              <a:noFill/>
            </p:spPr>
            <p:txBody>
              <a:bodyPr wrap="none" rtlCol="0">
                <a:spAutoFit/>
              </a:bodyPr>
              <a:lstStyle/>
              <a:p>
                <a:r>
                  <a:rPr lang="en-US" b="1" dirty="0"/>
                  <a:t>ATC</a:t>
                </a:r>
              </a:p>
            </p:txBody>
          </p:sp>
          <p:sp>
            <p:nvSpPr>
              <p:cNvPr id="14" name="Oval 13">
                <a:extLst>
                  <a:ext uri="{FF2B5EF4-FFF2-40B4-BE49-F238E27FC236}">
                    <a16:creationId xmlns:a16="http://schemas.microsoft.com/office/drawing/2014/main" id="{4E2DA524-3453-4B10-AB2F-161EFA92BC05}"/>
                  </a:ext>
                </a:extLst>
              </p:cNvPr>
              <p:cNvSpPr/>
              <p:nvPr/>
            </p:nvSpPr>
            <p:spPr>
              <a:xfrm>
                <a:off x="7788356" y="4350466"/>
                <a:ext cx="108160" cy="10611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E190C7CE-74BF-484F-BE1E-BDBA1BDF4FD4}"/>
                  </a:ext>
                </a:extLst>
              </p:cNvPr>
              <p:cNvSpPr/>
              <p:nvPr/>
            </p:nvSpPr>
            <p:spPr>
              <a:xfrm>
                <a:off x="9222801" y="5388990"/>
                <a:ext cx="108160" cy="10611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F5D4C031-546B-462B-99CC-56825721ABA0}"/>
                  </a:ext>
                </a:extLst>
              </p:cNvPr>
              <p:cNvSpPr txBox="1"/>
              <p:nvPr/>
            </p:nvSpPr>
            <p:spPr>
              <a:xfrm>
                <a:off x="9505944" y="4563197"/>
                <a:ext cx="684803" cy="369332"/>
              </a:xfrm>
              <a:prstGeom prst="rect">
                <a:avLst/>
              </a:prstGeom>
              <a:noFill/>
            </p:spPr>
            <p:txBody>
              <a:bodyPr wrap="none" rtlCol="0">
                <a:spAutoFit/>
              </a:bodyPr>
              <a:lstStyle/>
              <a:p>
                <a:r>
                  <a:rPr lang="en-US" b="1" dirty="0" err="1"/>
                  <a:t>MES</a:t>
                </a:r>
                <a:endParaRPr lang="en-US" b="1" dirty="0"/>
              </a:p>
            </p:txBody>
          </p:sp>
          <p:sp>
            <p:nvSpPr>
              <p:cNvPr id="17" name="TextBox 16">
                <a:extLst>
                  <a:ext uri="{FF2B5EF4-FFF2-40B4-BE49-F238E27FC236}">
                    <a16:creationId xmlns:a16="http://schemas.microsoft.com/office/drawing/2014/main" id="{5DA354B8-24D5-4756-B4D4-D9FEB0EDCEE5}"/>
                  </a:ext>
                </a:extLst>
              </p:cNvPr>
              <p:cNvSpPr txBox="1"/>
              <p:nvPr/>
            </p:nvSpPr>
            <p:spPr>
              <a:xfrm>
                <a:off x="8146024" y="3657372"/>
                <a:ext cx="1608133" cy="369332"/>
              </a:xfrm>
              <a:prstGeom prst="rect">
                <a:avLst/>
              </a:prstGeom>
              <a:noFill/>
            </p:spPr>
            <p:txBody>
              <a:bodyPr wrap="none" rtlCol="0">
                <a:spAutoFit/>
              </a:bodyPr>
              <a:lstStyle/>
              <a:p>
                <a:r>
                  <a:rPr lang="en-US" b="1" dirty="0"/>
                  <a:t>MVS </a:t>
                </a:r>
                <a:r>
                  <a:rPr lang="en-US" dirty="0"/>
                  <a:t>(given P)</a:t>
                </a:r>
              </a:p>
            </p:txBody>
          </p:sp>
          <p:sp>
            <p:nvSpPr>
              <p:cNvPr id="18" name="Freeform: Shape 17">
                <a:extLst>
                  <a:ext uri="{FF2B5EF4-FFF2-40B4-BE49-F238E27FC236}">
                    <a16:creationId xmlns:a16="http://schemas.microsoft.com/office/drawing/2014/main" id="{0DF2CB67-469C-4114-91EE-782F9A0B7B5D}"/>
                  </a:ext>
                </a:extLst>
              </p:cNvPr>
              <p:cNvSpPr/>
              <p:nvPr/>
            </p:nvSpPr>
            <p:spPr>
              <a:xfrm>
                <a:off x="7929208" y="3974831"/>
                <a:ext cx="433633" cy="429515"/>
              </a:xfrm>
              <a:custGeom>
                <a:avLst/>
                <a:gdLst>
                  <a:gd name="connsiteX0" fmla="*/ 433633 w 433633"/>
                  <a:gd name="connsiteY0" fmla="*/ 0 h 463201"/>
                  <a:gd name="connsiteX1" fmla="*/ 386499 w 433633"/>
                  <a:gd name="connsiteY1" fmla="*/ 216817 h 463201"/>
                  <a:gd name="connsiteX2" fmla="*/ 188536 w 433633"/>
                  <a:gd name="connsiteY2" fmla="*/ 245097 h 463201"/>
                  <a:gd name="connsiteX3" fmla="*/ 131975 w 433633"/>
                  <a:gd name="connsiteY3" fmla="*/ 452487 h 463201"/>
                  <a:gd name="connsiteX4" fmla="*/ 0 w 433633"/>
                  <a:gd name="connsiteY4" fmla="*/ 414780 h 463201"/>
                  <a:gd name="connsiteX0" fmla="*/ 433633 w 433633"/>
                  <a:gd name="connsiteY0" fmla="*/ 0 h 426795"/>
                  <a:gd name="connsiteX1" fmla="*/ 386499 w 433633"/>
                  <a:gd name="connsiteY1" fmla="*/ 216817 h 426795"/>
                  <a:gd name="connsiteX2" fmla="*/ 188536 w 433633"/>
                  <a:gd name="connsiteY2" fmla="*/ 245097 h 426795"/>
                  <a:gd name="connsiteX3" fmla="*/ 207389 w 433633"/>
                  <a:gd name="connsiteY3" fmla="*/ 377072 h 426795"/>
                  <a:gd name="connsiteX4" fmla="*/ 0 w 433633"/>
                  <a:gd name="connsiteY4" fmla="*/ 414780 h 426795"/>
                  <a:gd name="connsiteX0" fmla="*/ 433633 w 433633"/>
                  <a:gd name="connsiteY0" fmla="*/ 0 h 429515"/>
                  <a:gd name="connsiteX1" fmla="*/ 386499 w 433633"/>
                  <a:gd name="connsiteY1" fmla="*/ 216817 h 429515"/>
                  <a:gd name="connsiteX2" fmla="*/ 216816 w 433633"/>
                  <a:gd name="connsiteY2" fmla="*/ 150829 h 429515"/>
                  <a:gd name="connsiteX3" fmla="*/ 207389 w 433633"/>
                  <a:gd name="connsiteY3" fmla="*/ 377072 h 429515"/>
                  <a:gd name="connsiteX4" fmla="*/ 0 w 433633"/>
                  <a:gd name="connsiteY4" fmla="*/ 414780 h 429515"/>
                  <a:gd name="connsiteX0" fmla="*/ 433633 w 433633"/>
                  <a:gd name="connsiteY0" fmla="*/ 0 h 429515"/>
                  <a:gd name="connsiteX1" fmla="*/ 405353 w 433633"/>
                  <a:gd name="connsiteY1" fmla="*/ 169683 h 429515"/>
                  <a:gd name="connsiteX2" fmla="*/ 216816 w 433633"/>
                  <a:gd name="connsiteY2" fmla="*/ 150829 h 429515"/>
                  <a:gd name="connsiteX3" fmla="*/ 207389 w 433633"/>
                  <a:gd name="connsiteY3" fmla="*/ 377072 h 429515"/>
                  <a:gd name="connsiteX4" fmla="*/ 0 w 433633"/>
                  <a:gd name="connsiteY4" fmla="*/ 414780 h 429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633" h="429515">
                    <a:moveTo>
                      <a:pt x="433633" y="0"/>
                    </a:moveTo>
                    <a:cubicBezTo>
                      <a:pt x="430490" y="87984"/>
                      <a:pt x="441489" y="144545"/>
                      <a:pt x="405353" y="169683"/>
                    </a:cubicBezTo>
                    <a:cubicBezTo>
                      <a:pt x="369217" y="194821"/>
                      <a:pt x="249810" y="116264"/>
                      <a:pt x="216816" y="150829"/>
                    </a:cubicBezTo>
                    <a:cubicBezTo>
                      <a:pt x="183822" y="185394"/>
                      <a:pt x="243525" y="333080"/>
                      <a:pt x="207389" y="377072"/>
                    </a:cubicBezTo>
                    <a:cubicBezTo>
                      <a:pt x="171253" y="421064"/>
                      <a:pt x="50276" y="447773"/>
                      <a:pt x="0" y="414780"/>
                    </a:cubicBezTo>
                  </a:path>
                </a:pathLst>
              </a:custGeom>
              <a:noFill/>
              <a:ln w="19050">
                <a:solidFill>
                  <a:schemeClr val="tx1">
                    <a:lumMod val="95000"/>
                    <a:lumOff val="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1" name="TextBox 20">
            <a:extLst>
              <a:ext uri="{FF2B5EF4-FFF2-40B4-BE49-F238E27FC236}">
                <a16:creationId xmlns:a16="http://schemas.microsoft.com/office/drawing/2014/main" id="{C5BAC63A-7423-4271-811C-2C0FAB46C64C}"/>
              </a:ext>
            </a:extLst>
          </p:cNvPr>
          <p:cNvSpPr txBox="1"/>
          <p:nvPr/>
        </p:nvSpPr>
        <p:spPr>
          <a:xfrm>
            <a:off x="5583050" y="1738089"/>
            <a:ext cx="4684735" cy="4801314"/>
          </a:xfrm>
          <a:prstGeom prst="rect">
            <a:avLst/>
          </a:prstGeom>
          <a:noFill/>
          <a:ln w="28575">
            <a:solidFill>
              <a:srgbClr val="C00000"/>
            </a:solidFill>
          </a:ln>
        </p:spPr>
        <p:txBody>
          <a:bodyPr wrap="square" rtlCol="0">
            <a:spAutoFit/>
          </a:bodyPr>
          <a:lstStyle/>
          <a:p>
            <a:r>
              <a:rPr lang="en-US" dirty="0"/>
              <a:t>Some commentators use these terms interchangeably, but they actually are very different.   </a:t>
            </a:r>
          </a:p>
          <a:p>
            <a:endParaRPr lang="en-US" dirty="0"/>
          </a:p>
          <a:p>
            <a:r>
              <a:rPr lang="en-US" b="1" dirty="0">
                <a:solidFill>
                  <a:srgbClr val="C00000"/>
                </a:solidFill>
              </a:rPr>
              <a:t>MVS </a:t>
            </a:r>
            <a:r>
              <a:rPr lang="en-US" dirty="0"/>
              <a:t>is a market-based concept.  the entrant’s breakeven output level, which depends on the market price.  </a:t>
            </a:r>
          </a:p>
          <a:p>
            <a:endParaRPr lang="en-US" dirty="0"/>
          </a:p>
          <a:p>
            <a:r>
              <a:rPr lang="en-US" b="1" dirty="0" err="1">
                <a:solidFill>
                  <a:srgbClr val="C00000"/>
                </a:solidFill>
              </a:rPr>
              <a:t>MES</a:t>
            </a:r>
            <a:r>
              <a:rPr lang="en-US" b="1" dirty="0">
                <a:solidFill>
                  <a:srgbClr val="C00000"/>
                </a:solidFill>
              </a:rPr>
              <a:t> </a:t>
            </a:r>
            <a:r>
              <a:rPr lang="en-US" dirty="0"/>
              <a:t>is a purely technology-based concept. It is the output level at which average total costs </a:t>
            </a:r>
            <a:r>
              <a:rPr lang="en-US" b="1" dirty="0">
                <a:solidFill>
                  <a:srgbClr val="C00000"/>
                </a:solidFill>
              </a:rPr>
              <a:t>(ATC) </a:t>
            </a:r>
            <a:r>
              <a:rPr lang="en-US" dirty="0"/>
              <a:t>are minimized.  </a:t>
            </a:r>
          </a:p>
          <a:p>
            <a:endParaRPr lang="en-US" dirty="0"/>
          </a:p>
          <a:p>
            <a:r>
              <a:rPr lang="en-US" dirty="0"/>
              <a:t>In a “perfectly competitive” market, the long-run price will equilibrate at the price corresponding to the </a:t>
            </a:r>
            <a:r>
              <a:rPr lang="en-US" dirty="0" err="1"/>
              <a:t>MES</a:t>
            </a:r>
            <a:r>
              <a:rPr lang="en-US" dirty="0"/>
              <a:t> output.  In such a market, </a:t>
            </a:r>
            <a:r>
              <a:rPr lang="en-US" dirty="0" err="1"/>
              <a:t>MES</a:t>
            </a:r>
            <a:r>
              <a:rPr lang="en-US" dirty="0"/>
              <a:t>=MVS.  But, this is not relevant for the oligopoly markets most relevant for antitrust.</a:t>
            </a:r>
          </a:p>
        </p:txBody>
      </p:sp>
      <p:sp>
        <p:nvSpPr>
          <p:cNvPr id="4" name="Freeform: Shape 3">
            <a:extLst>
              <a:ext uri="{FF2B5EF4-FFF2-40B4-BE49-F238E27FC236}">
                <a16:creationId xmlns:a16="http://schemas.microsoft.com/office/drawing/2014/main" id="{335EC031-AEFC-494C-9035-2860ED2A119A}"/>
              </a:ext>
            </a:extLst>
          </p:cNvPr>
          <p:cNvSpPr/>
          <p:nvPr/>
        </p:nvSpPr>
        <p:spPr>
          <a:xfrm>
            <a:off x="3537090" y="4180428"/>
            <a:ext cx="433633" cy="429515"/>
          </a:xfrm>
          <a:custGeom>
            <a:avLst/>
            <a:gdLst>
              <a:gd name="connsiteX0" fmla="*/ 433633 w 433633"/>
              <a:gd name="connsiteY0" fmla="*/ 0 h 463201"/>
              <a:gd name="connsiteX1" fmla="*/ 386499 w 433633"/>
              <a:gd name="connsiteY1" fmla="*/ 216817 h 463201"/>
              <a:gd name="connsiteX2" fmla="*/ 188536 w 433633"/>
              <a:gd name="connsiteY2" fmla="*/ 245097 h 463201"/>
              <a:gd name="connsiteX3" fmla="*/ 131975 w 433633"/>
              <a:gd name="connsiteY3" fmla="*/ 452487 h 463201"/>
              <a:gd name="connsiteX4" fmla="*/ 0 w 433633"/>
              <a:gd name="connsiteY4" fmla="*/ 414780 h 463201"/>
              <a:gd name="connsiteX0" fmla="*/ 433633 w 433633"/>
              <a:gd name="connsiteY0" fmla="*/ 0 h 426795"/>
              <a:gd name="connsiteX1" fmla="*/ 386499 w 433633"/>
              <a:gd name="connsiteY1" fmla="*/ 216817 h 426795"/>
              <a:gd name="connsiteX2" fmla="*/ 188536 w 433633"/>
              <a:gd name="connsiteY2" fmla="*/ 245097 h 426795"/>
              <a:gd name="connsiteX3" fmla="*/ 207389 w 433633"/>
              <a:gd name="connsiteY3" fmla="*/ 377072 h 426795"/>
              <a:gd name="connsiteX4" fmla="*/ 0 w 433633"/>
              <a:gd name="connsiteY4" fmla="*/ 414780 h 426795"/>
              <a:gd name="connsiteX0" fmla="*/ 433633 w 433633"/>
              <a:gd name="connsiteY0" fmla="*/ 0 h 429515"/>
              <a:gd name="connsiteX1" fmla="*/ 386499 w 433633"/>
              <a:gd name="connsiteY1" fmla="*/ 216817 h 429515"/>
              <a:gd name="connsiteX2" fmla="*/ 216816 w 433633"/>
              <a:gd name="connsiteY2" fmla="*/ 150829 h 429515"/>
              <a:gd name="connsiteX3" fmla="*/ 207389 w 433633"/>
              <a:gd name="connsiteY3" fmla="*/ 377072 h 429515"/>
              <a:gd name="connsiteX4" fmla="*/ 0 w 433633"/>
              <a:gd name="connsiteY4" fmla="*/ 414780 h 429515"/>
              <a:gd name="connsiteX0" fmla="*/ 433633 w 433633"/>
              <a:gd name="connsiteY0" fmla="*/ 0 h 429515"/>
              <a:gd name="connsiteX1" fmla="*/ 405353 w 433633"/>
              <a:gd name="connsiteY1" fmla="*/ 169683 h 429515"/>
              <a:gd name="connsiteX2" fmla="*/ 216816 w 433633"/>
              <a:gd name="connsiteY2" fmla="*/ 150829 h 429515"/>
              <a:gd name="connsiteX3" fmla="*/ 207389 w 433633"/>
              <a:gd name="connsiteY3" fmla="*/ 377072 h 429515"/>
              <a:gd name="connsiteX4" fmla="*/ 0 w 433633"/>
              <a:gd name="connsiteY4" fmla="*/ 414780 h 429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633" h="429515">
                <a:moveTo>
                  <a:pt x="433633" y="0"/>
                </a:moveTo>
                <a:cubicBezTo>
                  <a:pt x="430490" y="87984"/>
                  <a:pt x="441489" y="144545"/>
                  <a:pt x="405353" y="169683"/>
                </a:cubicBezTo>
                <a:cubicBezTo>
                  <a:pt x="369217" y="194821"/>
                  <a:pt x="249810" y="116264"/>
                  <a:pt x="216816" y="150829"/>
                </a:cubicBezTo>
                <a:cubicBezTo>
                  <a:pt x="183822" y="185394"/>
                  <a:pt x="243525" y="333080"/>
                  <a:pt x="207389" y="377072"/>
                </a:cubicBezTo>
                <a:cubicBezTo>
                  <a:pt x="171253" y="421064"/>
                  <a:pt x="50276" y="447773"/>
                  <a:pt x="0" y="414780"/>
                </a:cubicBezTo>
              </a:path>
            </a:pathLst>
          </a:custGeom>
          <a:noFill/>
          <a:ln w="19050">
            <a:solidFill>
              <a:schemeClr val="tx1">
                <a:lumMod val="95000"/>
                <a:lumOff val="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C972911-6E67-4620-8227-19B78A28B2E9}"/>
              </a:ext>
            </a:extLst>
          </p:cNvPr>
          <p:cNvSpPr txBox="1"/>
          <p:nvPr/>
        </p:nvSpPr>
        <p:spPr>
          <a:xfrm>
            <a:off x="2971335" y="5787225"/>
            <a:ext cx="684803" cy="369332"/>
          </a:xfrm>
          <a:prstGeom prst="rect">
            <a:avLst/>
          </a:prstGeom>
          <a:noFill/>
        </p:spPr>
        <p:txBody>
          <a:bodyPr wrap="none" rtlCol="0">
            <a:spAutoFit/>
          </a:bodyPr>
          <a:lstStyle/>
          <a:p>
            <a:r>
              <a:rPr lang="en-US" b="1" dirty="0" err="1"/>
              <a:t>MES</a:t>
            </a:r>
            <a:endParaRPr lang="en-US" b="1" dirty="0"/>
          </a:p>
        </p:txBody>
      </p:sp>
      <p:cxnSp>
        <p:nvCxnSpPr>
          <p:cNvPr id="25" name="Straight Connector 24">
            <a:extLst>
              <a:ext uri="{FF2B5EF4-FFF2-40B4-BE49-F238E27FC236}">
                <a16:creationId xmlns:a16="http://schemas.microsoft.com/office/drawing/2014/main" id="{B3D661DF-192D-40DE-ABB6-7E5B0BF8D99D}"/>
              </a:ext>
            </a:extLst>
          </p:cNvPr>
          <p:cNvCxnSpPr/>
          <p:nvPr/>
        </p:nvCxnSpPr>
        <p:spPr>
          <a:xfrm>
            <a:off x="3976099" y="5414481"/>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EC526260-143E-4ACD-97D9-21A4DE838003}"/>
              </a:ext>
            </a:extLst>
          </p:cNvPr>
          <p:cNvCxnSpPr>
            <a:cxnSpLocks/>
            <a:stCxn id="15" idx="4"/>
          </p:cNvCxnSpPr>
          <p:nvPr/>
        </p:nvCxnSpPr>
        <p:spPr>
          <a:xfrm>
            <a:off x="3399259" y="4722355"/>
            <a:ext cx="265" cy="1023599"/>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01135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9189F-85B6-4397-91A8-5B9515503DCF}"/>
              </a:ext>
            </a:extLst>
          </p:cNvPr>
          <p:cNvSpPr>
            <a:spLocks noGrp="1"/>
          </p:cNvSpPr>
          <p:nvPr>
            <p:ph type="title"/>
          </p:nvPr>
        </p:nvSpPr>
        <p:spPr>
          <a:xfrm>
            <a:off x="472824" y="56835"/>
            <a:ext cx="11868346" cy="1325563"/>
          </a:xfrm>
        </p:spPr>
        <p:txBody>
          <a:bodyPr/>
          <a:lstStyle/>
          <a:p>
            <a:r>
              <a:rPr lang="en-US" dirty="0"/>
              <a:t>If Substantial Economies of Scale, Average Costs Fall Even For Very High Outputs</a:t>
            </a:r>
          </a:p>
        </p:txBody>
      </p:sp>
      <p:sp>
        <p:nvSpPr>
          <p:cNvPr id="3" name="Content Placeholder 2">
            <a:extLst>
              <a:ext uri="{FF2B5EF4-FFF2-40B4-BE49-F238E27FC236}">
                <a16:creationId xmlns:a16="http://schemas.microsoft.com/office/drawing/2014/main" id="{8688FB75-D204-43B0-A9C0-D4F9809CEFDF}"/>
              </a:ext>
            </a:extLst>
          </p:cNvPr>
          <p:cNvSpPr>
            <a:spLocks noGrp="1"/>
          </p:cNvSpPr>
          <p:nvPr>
            <p:ph idx="1"/>
          </p:nvPr>
        </p:nvSpPr>
        <p:spPr>
          <a:xfrm>
            <a:off x="838200" y="1753706"/>
            <a:ext cx="10515600" cy="4351338"/>
          </a:xfrm>
        </p:spPr>
        <p:txBody>
          <a:bodyPr/>
          <a:lstStyle/>
          <a:p>
            <a:pPr marL="0" indent="0">
              <a:buNone/>
            </a:pPr>
            <a:r>
              <a:rPr lang="en-US" dirty="0"/>
              <a:t> </a:t>
            </a:r>
          </a:p>
        </p:txBody>
      </p:sp>
      <p:grpSp>
        <p:nvGrpSpPr>
          <p:cNvPr id="8" name="Group 7">
            <a:extLst>
              <a:ext uri="{FF2B5EF4-FFF2-40B4-BE49-F238E27FC236}">
                <a16:creationId xmlns:a16="http://schemas.microsoft.com/office/drawing/2014/main" id="{7C5BC65C-AEB5-40E8-900A-61F5B2B789B0}"/>
              </a:ext>
            </a:extLst>
          </p:cNvPr>
          <p:cNvGrpSpPr/>
          <p:nvPr/>
        </p:nvGrpSpPr>
        <p:grpSpPr>
          <a:xfrm>
            <a:off x="1037690" y="2342508"/>
            <a:ext cx="4626819" cy="3898348"/>
            <a:chOff x="6922139" y="3021610"/>
            <a:chExt cx="4626819" cy="3898348"/>
          </a:xfrm>
        </p:grpSpPr>
        <p:grpSp>
          <p:nvGrpSpPr>
            <p:cNvPr id="9" name="Group 8">
              <a:extLst>
                <a:ext uri="{FF2B5EF4-FFF2-40B4-BE49-F238E27FC236}">
                  <a16:creationId xmlns:a16="http://schemas.microsoft.com/office/drawing/2014/main" id="{9172D63C-AF80-4771-9FCC-46AC138E0442}"/>
                </a:ext>
              </a:extLst>
            </p:cNvPr>
            <p:cNvGrpSpPr/>
            <p:nvPr/>
          </p:nvGrpSpPr>
          <p:grpSpPr>
            <a:xfrm>
              <a:off x="6922139" y="3021610"/>
              <a:ext cx="4626819" cy="3440599"/>
              <a:chOff x="3328849" y="565793"/>
              <a:chExt cx="4626819" cy="3440599"/>
            </a:xfrm>
          </p:grpSpPr>
          <p:cxnSp>
            <p:nvCxnSpPr>
              <p:cNvPr id="19" name="Straight Connector 18">
                <a:extLst>
                  <a:ext uri="{FF2B5EF4-FFF2-40B4-BE49-F238E27FC236}">
                    <a16:creationId xmlns:a16="http://schemas.microsoft.com/office/drawing/2014/main" id="{BE87F39F-0B05-4F03-8C7F-6AC11753FE0F}"/>
                  </a:ext>
                </a:extLst>
              </p:cNvPr>
              <p:cNvCxnSpPr>
                <a:cxnSpLocks/>
              </p:cNvCxnSpPr>
              <p:nvPr/>
            </p:nvCxnSpPr>
            <p:spPr>
              <a:xfrm>
                <a:off x="3328849" y="565793"/>
                <a:ext cx="74227" cy="3440599"/>
              </a:xfrm>
              <a:prstGeom prst="line">
                <a:avLst/>
              </a:prstGeom>
              <a:ln w="28575"/>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40B3DB8E-6219-41A7-9784-3A1ED47F5176}"/>
                  </a:ext>
                </a:extLst>
              </p:cNvPr>
              <p:cNvCxnSpPr>
                <a:cxnSpLocks/>
              </p:cNvCxnSpPr>
              <p:nvPr/>
            </p:nvCxnSpPr>
            <p:spPr>
              <a:xfrm>
                <a:off x="3403076" y="4006392"/>
                <a:ext cx="4552592" cy="0"/>
              </a:xfrm>
              <a:prstGeom prst="line">
                <a:avLst/>
              </a:prstGeom>
              <a:ln w="28575"/>
            </p:spPr>
            <p:style>
              <a:lnRef idx="1">
                <a:schemeClr val="dk1"/>
              </a:lnRef>
              <a:fillRef idx="0">
                <a:schemeClr val="dk1"/>
              </a:fillRef>
              <a:effectRef idx="0">
                <a:schemeClr val="dk1"/>
              </a:effectRef>
              <a:fontRef idx="minor">
                <a:schemeClr val="tx1"/>
              </a:fontRef>
            </p:style>
          </p:cxnSp>
        </p:grpSp>
        <p:cxnSp>
          <p:nvCxnSpPr>
            <p:cNvPr id="10" name="Straight Connector 9">
              <a:extLst>
                <a:ext uri="{FF2B5EF4-FFF2-40B4-BE49-F238E27FC236}">
                  <a16:creationId xmlns:a16="http://schemas.microsoft.com/office/drawing/2014/main" id="{F54067E0-8EA6-49FD-9471-908005E3CFF4}"/>
                </a:ext>
              </a:extLst>
            </p:cNvPr>
            <p:cNvCxnSpPr>
              <a:cxnSpLocks/>
            </p:cNvCxnSpPr>
            <p:nvPr/>
          </p:nvCxnSpPr>
          <p:spPr>
            <a:xfrm>
              <a:off x="6996366" y="4383178"/>
              <a:ext cx="845915" cy="5335"/>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78096CA-E93F-412F-83E1-AA31BEC0D4FD}"/>
                </a:ext>
              </a:extLst>
            </p:cNvPr>
            <p:cNvCxnSpPr>
              <a:cxnSpLocks/>
            </p:cNvCxnSpPr>
            <p:nvPr/>
          </p:nvCxnSpPr>
          <p:spPr>
            <a:xfrm>
              <a:off x="7841825" y="4404221"/>
              <a:ext cx="14692" cy="2057988"/>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FA3BA93-E333-4B55-8A20-49FB44D3E035}"/>
                </a:ext>
              </a:extLst>
            </p:cNvPr>
            <p:cNvSpPr txBox="1"/>
            <p:nvPr/>
          </p:nvSpPr>
          <p:spPr>
            <a:xfrm>
              <a:off x="7533600" y="6550626"/>
              <a:ext cx="697627" cy="369332"/>
            </a:xfrm>
            <a:prstGeom prst="rect">
              <a:avLst/>
            </a:prstGeom>
            <a:noFill/>
          </p:spPr>
          <p:txBody>
            <a:bodyPr wrap="none" rtlCol="0">
              <a:spAutoFit/>
            </a:bodyPr>
            <a:lstStyle/>
            <a:p>
              <a:r>
                <a:rPr lang="en-US" b="1" dirty="0" err="1"/>
                <a:t>MVS</a:t>
              </a:r>
              <a:endParaRPr lang="en-US" b="1" dirty="0"/>
            </a:p>
          </p:txBody>
        </p:sp>
        <p:sp>
          <p:nvSpPr>
            <p:cNvPr id="13" name="TextBox 12">
              <a:extLst>
                <a:ext uri="{FF2B5EF4-FFF2-40B4-BE49-F238E27FC236}">
                  <a16:creationId xmlns:a16="http://schemas.microsoft.com/office/drawing/2014/main" id="{CE652A9B-B3C8-47FD-9932-BF7349AADB37}"/>
                </a:ext>
              </a:extLst>
            </p:cNvPr>
            <p:cNvSpPr txBox="1"/>
            <p:nvPr/>
          </p:nvSpPr>
          <p:spPr>
            <a:xfrm>
              <a:off x="9466234" y="4456581"/>
              <a:ext cx="654859" cy="369332"/>
            </a:xfrm>
            <a:prstGeom prst="rect">
              <a:avLst/>
            </a:prstGeom>
            <a:noFill/>
          </p:spPr>
          <p:txBody>
            <a:bodyPr wrap="none" rtlCol="0">
              <a:spAutoFit/>
            </a:bodyPr>
            <a:lstStyle/>
            <a:p>
              <a:r>
                <a:rPr lang="en-US" b="1" dirty="0"/>
                <a:t>ATC</a:t>
              </a:r>
            </a:p>
          </p:txBody>
        </p:sp>
        <p:sp>
          <p:nvSpPr>
            <p:cNvPr id="14" name="Oval 13">
              <a:extLst>
                <a:ext uri="{FF2B5EF4-FFF2-40B4-BE49-F238E27FC236}">
                  <a16:creationId xmlns:a16="http://schemas.microsoft.com/office/drawing/2014/main" id="{4E2DA524-3453-4B10-AB2F-161EFA92BC05}"/>
                </a:ext>
              </a:extLst>
            </p:cNvPr>
            <p:cNvSpPr/>
            <p:nvPr/>
          </p:nvSpPr>
          <p:spPr>
            <a:xfrm>
              <a:off x="7788356" y="4350466"/>
              <a:ext cx="108160" cy="10611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E190C7CE-74BF-484F-BE1E-BDBA1BDF4FD4}"/>
                </a:ext>
              </a:extLst>
            </p:cNvPr>
            <p:cNvSpPr/>
            <p:nvPr/>
          </p:nvSpPr>
          <p:spPr>
            <a:xfrm>
              <a:off x="9222801" y="5388990"/>
              <a:ext cx="108160" cy="10611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5DA354B8-24D5-4756-B4D4-D9FEB0EDCEE5}"/>
                </a:ext>
              </a:extLst>
            </p:cNvPr>
            <p:cNvSpPr txBox="1"/>
            <p:nvPr/>
          </p:nvSpPr>
          <p:spPr>
            <a:xfrm>
              <a:off x="8146024" y="3657372"/>
              <a:ext cx="1723549" cy="369332"/>
            </a:xfrm>
            <a:prstGeom prst="rect">
              <a:avLst/>
            </a:prstGeom>
            <a:noFill/>
          </p:spPr>
          <p:txBody>
            <a:bodyPr wrap="none" rtlCol="0">
              <a:spAutoFit/>
            </a:bodyPr>
            <a:lstStyle/>
            <a:p>
              <a:r>
                <a:rPr lang="en-US" b="1" dirty="0"/>
                <a:t>MVS </a:t>
              </a:r>
              <a:r>
                <a:rPr lang="en-US" i="1" dirty="0"/>
                <a:t>(given P</a:t>
              </a:r>
              <a:r>
                <a:rPr lang="en-US" i="1" baseline="-25000" dirty="0"/>
                <a:t>1</a:t>
              </a:r>
              <a:r>
                <a:rPr lang="en-US" i="1" dirty="0"/>
                <a:t>)</a:t>
              </a:r>
            </a:p>
          </p:txBody>
        </p:sp>
        <p:sp>
          <p:nvSpPr>
            <p:cNvPr id="18" name="Freeform: Shape 17">
              <a:extLst>
                <a:ext uri="{FF2B5EF4-FFF2-40B4-BE49-F238E27FC236}">
                  <a16:creationId xmlns:a16="http://schemas.microsoft.com/office/drawing/2014/main" id="{0DF2CB67-469C-4114-91EE-782F9A0B7B5D}"/>
                </a:ext>
              </a:extLst>
            </p:cNvPr>
            <p:cNvSpPr/>
            <p:nvPr/>
          </p:nvSpPr>
          <p:spPr>
            <a:xfrm>
              <a:off x="7929208" y="3974831"/>
              <a:ext cx="433633" cy="429515"/>
            </a:xfrm>
            <a:custGeom>
              <a:avLst/>
              <a:gdLst>
                <a:gd name="connsiteX0" fmla="*/ 433633 w 433633"/>
                <a:gd name="connsiteY0" fmla="*/ 0 h 463201"/>
                <a:gd name="connsiteX1" fmla="*/ 386499 w 433633"/>
                <a:gd name="connsiteY1" fmla="*/ 216817 h 463201"/>
                <a:gd name="connsiteX2" fmla="*/ 188536 w 433633"/>
                <a:gd name="connsiteY2" fmla="*/ 245097 h 463201"/>
                <a:gd name="connsiteX3" fmla="*/ 131975 w 433633"/>
                <a:gd name="connsiteY3" fmla="*/ 452487 h 463201"/>
                <a:gd name="connsiteX4" fmla="*/ 0 w 433633"/>
                <a:gd name="connsiteY4" fmla="*/ 414780 h 463201"/>
                <a:gd name="connsiteX0" fmla="*/ 433633 w 433633"/>
                <a:gd name="connsiteY0" fmla="*/ 0 h 426795"/>
                <a:gd name="connsiteX1" fmla="*/ 386499 w 433633"/>
                <a:gd name="connsiteY1" fmla="*/ 216817 h 426795"/>
                <a:gd name="connsiteX2" fmla="*/ 188536 w 433633"/>
                <a:gd name="connsiteY2" fmla="*/ 245097 h 426795"/>
                <a:gd name="connsiteX3" fmla="*/ 207389 w 433633"/>
                <a:gd name="connsiteY3" fmla="*/ 377072 h 426795"/>
                <a:gd name="connsiteX4" fmla="*/ 0 w 433633"/>
                <a:gd name="connsiteY4" fmla="*/ 414780 h 426795"/>
                <a:gd name="connsiteX0" fmla="*/ 433633 w 433633"/>
                <a:gd name="connsiteY0" fmla="*/ 0 h 429515"/>
                <a:gd name="connsiteX1" fmla="*/ 386499 w 433633"/>
                <a:gd name="connsiteY1" fmla="*/ 216817 h 429515"/>
                <a:gd name="connsiteX2" fmla="*/ 216816 w 433633"/>
                <a:gd name="connsiteY2" fmla="*/ 150829 h 429515"/>
                <a:gd name="connsiteX3" fmla="*/ 207389 w 433633"/>
                <a:gd name="connsiteY3" fmla="*/ 377072 h 429515"/>
                <a:gd name="connsiteX4" fmla="*/ 0 w 433633"/>
                <a:gd name="connsiteY4" fmla="*/ 414780 h 429515"/>
                <a:gd name="connsiteX0" fmla="*/ 433633 w 433633"/>
                <a:gd name="connsiteY0" fmla="*/ 0 h 429515"/>
                <a:gd name="connsiteX1" fmla="*/ 405353 w 433633"/>
                <a:gd name="connsiteY1" fmla="*/ 169683 h 429515"/>
                <a:gd name="connsiteX2" fmla="*/ 216816 w 433633"/>
                <a:gd name="connsiteY2" fmla="*/ 150829 h 429515"/>
                <a:gd name="connsiteX3" fmla="*/ 207389 w 433633"/>
                <a:gd name="connsiteY3" fmla="*/ 377072 h 429515"/>
                <a:gd name="connsiteX4" fmla="*/ 0 w 433633"/>
                <a:gd name="connsiteY4" fmla="*/ 414780 h 429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633" h="429515">
                  <a:moveTo>
                    <a:pt x="433633" y="0"/>
                  </a:moveTo>
                  <a:cubicBezTo>
                    <a:pt x="430490" y="87984"/>
                    <a:pt x="441489" y="144545"/>
                    <a:pt x="405353" y="169683"/>
                  </a:cubicBezTo>
                  <a:cubicBezTo>
                    <a:pt x="369217" y="194821"/>
                    <a:pt x="249810" y="116264"/>
                    <a:pt x="216816" y="150829"/>
                  </a:cubicBezTo>
                  <a:cubicBezTo>
                    <a:pt x="183822" y="185394"/>
                    <a:pt x="243525" y="333080"/>
                    <a:pt x="207389" y="377072"/>
                  </a:cubicBezTo>
                  <a:cubicBezTo>
                    <a:pt x="171253" y="421064"/>
                    <a:pt x="50276" y="447773"/>
                    <a:pt x="0" y="414780"/>
                  </a:cubicBezTo>
                </a:path>
              </a:pathLst>
            </a:custGeom>
            <a:noFill/>
            <a:ln w="19050">
              <a:solidFill>
                <a:schemeClr val="tx1">
                  <a:lumMod val="95000"/>
                  <a:lumOff val="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20">
            <a:extLst>
              <a:ext uri="{FF2B5EF4-FFF2-40B4-BE49-F238E27FC236}">
                <a16:creationId xmlns:a16="http://schemas.microsoft.com/office/drawing/2014/main" id="{C5BAC63A-7423-4271-811C-2C0FAB46C64C}"/>
              </a:ext>
            </a:extLst>
          </p:cNvPr>
          <p:cNvSpPr txBox="1"/>
          <p:nvPr/>
        </p:nvSpPr>
        <p:spPr>
          <a:xfrm>
            <a:off x="7086337" y="1691355"/>
            <a:ext cx="4684735" cy="3877985"/>
          </a:xfrm>
          <a:prstGeom prst="rect">
            <a:avLst/>
          </a:prstGeom>
          <a:noFill/>
          <a:ln w="28575">
            <a:solidFill>
              <a:srgbClr val="C00000"/>
            </a:solidFill>
          </a:ln>
        </p:spPr>
        <p:txBody>
          <a:bodyPr wrap="square" rtlCol="0">
            <a:spAutoFit/>
          </a:bodyPr>
          <a:lstStyle/>
          <a:p>
            <a:endParaRPr lang="en-US" dirty="0"/>
          </a:p>
          <a:p>
            <a:r>
              <a:rPr lang="en-US" dirty="0"/>
              <a:t>If a technology has fixed costs </a:t>
            </a:r>
            <a:r>
              <a:rPr lang="en-US" b="1" dirty="0"/>
              <a:t>FC </a:t>
            </a:r>
            <a:r>
              <a:rPr lang="en-US" dirty="0"/>
              <a:t>(including the competitive return on investment capital) and constant marginal cost </a:t>
            </a:r>
            <a:r>
              <a:rPr lang="en-US" b="1" dirty="0"/>
              <a:t>MC</a:t>
            </a:r>
            <a:r>
              <a:rPr lang="en-US" dirty="0"/>
              <a:t>, then average total costs </a:t>
            </a:r>
            <a:r>
              <a:rPr lang="en-US" b="1" dirty="0"/>
              <a:t>(ATC)</a:t>
            </a:r>
            <a:r>
              <a:rPr lang="en-US" dirty="0"/>
              <a:t> will continue to decline as output Quantity </a:t>
            </a:r>
            <a:r>
              <a:rPr lang="en-US" b="1" dirty="0"/>
              <a:t>Q </a:t>
            </a:r>
            <a:r>
              <a:rPr lang="en-US" dirty="0"/>
              <a:t>increases.  </a:t>
            </a:r>
          </a:p>
          <a:p>
            <a:endParaRPr lang="en-US" dirty="0"/>
          </a:p>
          <a:p>
            <a:r>
              <a:rPr lang="en-US" dirty="0"/>
              <a:t>It will approach </a:t>
            </a:r>
            <a:r>
              <a:rPr lang="en-US" dirty="0">
                <a:solidFill>
                  <a:srgbClr val="C00000"/>
                </a:solidFill>
              </a:rPr>
              <a:t>– </a:t>
            </a:r>
            <a:r>
              <a:rPr lang="en-US" i="1" dirty="0">
                <a:solidFill>
                  <a:srgbClr val="C00000"/>
                </a:solidFill>
              </a:rPr>
              <a:t>but never reach </a:t>
            </a:r>
            <a:r>
              <a:rPr lang="en-US" dirty="0">
                <a:solidFill>
                  <a:srgbClr val="C00000"/>
                </a:solidFill>
              </a:rPr>
              <a:t>– </a:t>
            </a:r>
            <a:r>
              <a:rPr lang="en-US" dirty="0"/>
              <a:t>the level of marginal costs.  </a:t>
            </a:r>
          </a:p>
          <a:p>
            <a:endParaRPr lang="en-US" dirty="0"/>
          </a:p>
          <a:p>
            <a:r>
              <a:rPr lang="en-US" sz="2000" dirty="0">
                <a:solidFill>
                  <a:srgbClr val="C00000"/>
                </a:solidFill>
              </a:rPr>
              <a:t>                </a:t>
            </a:r>
            <a:r>
              <a:rPr lang="en-US" sz="2000" b="1" dirty="0">
                <a:solidFill>
                  <a:srgbClr val="C00000"/>
                </a:solidFill>
              </a:rPr>
              <a:t>ATC = MC + FC</a:t>
            </a:r>
            <a:r>
              <a:rPr lang="en-US" sz="2800" b="1" dirty="0">
                <a:solidFill>
                  <a:srgbClr val="C00000"/>
                </a:solidFill>
              </a:rPr>
              <a:t>/</a:t>
            </a:r>
            <a:r>
              <a:rPr lang="en-US" sz="2000" b="1" dirty="0">
                <a:solidFill>
                  <a:srgbClr val="C00000"/>
                </a:solidFill>
              </a:rPr>
              <a:t>Q</a:t>
            </a:r>
          </a:p>
          <a:p>
            <a:endParaRPr lang="en-US" sz="2000" b="1" dirty="0">
              <a:solidFill>
                <a:srgbClr val="C00000"/>
              </a:solidFill>
            </a:endParaRPr>
          </a:p>
          <a:p>
            <a:endParaRPr lang="en-US" b="1" dirty="0">
              <a:solidFill>
                <a:srgbClr val="C00000"/>
              </a:solidFill>
            </a:endParaRPr>
          </a:p>
        </p:txBody>
      </p:sp>
      <p:sp>
        <p:nvSpPr>
          <p:cNvPr id="4" name="Freeform: Shape 3">
            <a:extLst>
              <a:ext uri="{FF2B5EF4-FFF2-40B4-BE49-F238E27FC236}">
                <a16:creationId xmlns:a16="http://schemas.microsoft.com/office/drawing/2014/main" id="{335EC031-AEFC-494C-9035-2860ED2A119A}"/>
              </a:ext>
            </a:extLst>
          </p:cNvPr>
          <p:cNvSpPr/>
          <p:nvPr/>
        </p:nvSpPr>
        <p:spPr>
          <a:xfrm>
            <a:off x="3177860" y="4030891"/>
            <a:ext cx="433633" cy="429515"/>
          </a:xfrm>
          <a:custGeom>
            <a:avLst/>
            <a:gdLst>
              <a:gd name="connsiteX0" fmla="*/ 433633 w 433633"/>
              <a:gd name="connsiteY0" fmla="*/ 0 h 463201"/>
              <a:gd name="connsiteX1" fmla="*/ 386499 w 433633"/>
              <a:gd name="connsiteY1" fmla="*/ 216817 h 463201"/>
              <a:gd name="connsiteX2" fmla="*/ 188536 w 433633"/>
              <a:gd name="connsiteY2" fmla="*/ 245097 h 463201"/>
              <a:gd name="connsiteX3" fmla="*/ 131975 w 433633"/>
              <a:gd name="connsiteY3" fmla="*/ 452487 h 463201"/>
              <a:gd name="connsiteX4" fmla="*/ 0 w 433633"/>
              <a:gd name="connsiteY4" fmla="*/ 414780 h 463201"/>
              <a:gd name="connsiteX0" fmla="*/ 433633 w 433633"/>
              <a:gd name="connsiteY0" fmla="*/ 0 h 426795"/>
              <a:gd name="connsiteX1" fmla="*/ 386499 w 433633"/>
              <a:gd name="connsiteY1" fmla="*/ 216817 h 426795"/>
              <a:gd name="connsiteX2" fmla="*/ 188536 w 433633"/>
              <a:gd name="connsiteY2" fmla="*/ 245097 h 426795"/>
              <a:gd name="connsiteX3" fmla="*/ 207389 w 433633"/>
              <a:gd name="connsiteY3" fmla="*/ 377072 h 426795"/>
              <a:gd name="connsiteX4" fmla="*/ 0 w 433633"/>
              <a:gd name="connsiteY4" fmla="*/ 414780 h 426795"/>
              <a:gd name="connsiteX0" fmla="*/ 433633 w 433633"/>
              <a:gd name="connsiteY0" fmla="*/ 0 h 429515"/>
              <a:gd name="connsiteX1" fmla="*/ 386499 w 433633"/>
              <a:gd name="connsiteY1" fmla="*/ 216817 h 429515"/>
              <a:gd name="connsiteX2" fmla="*/ 216816 w 433633"/>
              <a:gd name="connsiteY2" fmla="*/ 150829 h 429515"/>
              <a:gd name="connsiteX3" fmla="*/ 207389 w 433633"/>
              <a:gd name="connsiteY3" fmla="*/ 377072 h 429515"/>
              <a:gd name="connsiteX4" fmla="*/ 0 w 433633"/>
              <a:gd name="connsiteY4" fmla="*/ 414780 h 429515"/>
              <a:gd name="connsiteX0" fmla="*/ 433633 w 433633"/>
              <a:gd name="connsiteY0" fmla="*/ 0 h 429515"/>
              <a:gd name="connsiteX1" fmla="*/ 405353 w 433633"/>
              <a:gd name="connsiteY1" fmla="*/ 169683 h 429515"/>
              <a:gd name="connsiteX2" fmla="*/ 216816 w 433633"/>
              <a:gd name="connsiteY2" fmla="*/ 150829 h 429515"/>
              <a:gd name="connsiteX3" fmla="*/ 207389 w 433633"/>
              <a:gd name="connsiteY3" fmla="*/ 377072 h 429515"/>
              <a:gd name="connsiteX4" fmla="*/ 0 w 433633"/>
              <a:gd name="connsiteY4" fmla="*/ 414780 h 429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633" h="429515">
                <a:moveTo>
                  <a:pt x="433633" y="0"/>
                </a:moveTo>
                <a:cubicBezTo>
                  <a:pt x="430490" y="87984"/>
                  <a:pt x="441489" y="144545"/>
                  <a:pt x="405353" y="169683"/>
                </a:cubicBezTo>
                <a:cubicBezTo>
                  <a:pt x="369217" y="194821"/>
                  <a:pt x="249810" y="116264"/>
                  <a:pt x="216816" y="150829"/>
                </a:cubicBezTo>
                <a:cubicBezTo>
                  <a:pt x="183822" y="185394"/>
                  <a:pt x="243525" y="333080"/>
                  <a:pt x="207389" y="377072"/>
                </a:cubicBezTo>
                <a:cubicBezTo>
                  <a:pt x="171253" y="421064"/>
                  <a:pt x="50276" y="447773"/>
                  <a:pt x="0" y="414780"/>
                </a:cubicBezTo>
              </a:path>
            </a:pathLst>
          </a:custGeom>
          <a:noFill/>
          <a:ln w="19050">
            <a:solidFill>
              <a:schemeClr val="tx1">
                <a:lumMod val="95000"/>
                <a:lumOff val="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B3D661DF-192D-40DE-ABB6-7E5B0BF8D99D}"/>
              </a:ext>
            </a:extLst>
          </p:cNvPr>
          <p:cNvCxnSpPr/>
          <p:nvPr/>
        </p:nvCxnSpPr>
        <p:spPr>
          <a:xfrm>
            <a:off x="3976099" y="5414481"/>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Arc 21">
            <a:extLst>
              <a:ext uri="{FF2B5EF4-FFF2-40B4-BE49-F238E27FC236}">
                <a16:creationId xmlns:a16="http://schemas.microsoft.com/office/drawing/2014/main" id="{F34806A4-1F0A-4865-B40A-C61504C61AA9}"/>
              </a:ext>
            </a:extLst>
          </p:cNvPr>
          <p:cNvSpPr/>
          <p:nvPr/>
        </p:nvSpPr>
        <p:spPr>
          <a:xfrm rot="12007906">
            <a:off x="1105023" y="2332998"/>
            <a:ext cx="7540163" cy="2888963"/>
          </a:xfrm>
          <a:prstGeom prst="arc">
            <a:avLst>
              <a:gd name="adj1" fmla="val 16200001"/>
              <a:gd name="adj2" fmla="val 0"/>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24" name="Straight Connector 23">
            <a:extLst>
              <a:ext uri="{FF2B5EF4-FFF2-40B4-BE49-F238E27FC236}">
                <a16:creationId xmlns:a16="http://schemas.microsoft.com/office/drawing/2014/main" id="{B62C3C74-30D8-4576-BCE0-730309E8AFF8}"/>
              </a:ext>
            </a:extLst>
          </p:cNvPr>
          <p:cNvCxnSpPr>
            <a:cxnSpLocks/>
          </p:cNvCxnSpPr>
          <p:nvPr/>
        </p:nvCxnSpPr>
        <p:spPr>
          <a:xfrm>
            <a:off x="1167271" y="5552680"/>
            <a:ext cx="4021178" cy="24364"/>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267A4AE8-FBA5-42D2-8EA8-FC1D68659CBE}"/>
              </a:ext>
            </a:extLst>
          </p:cNvPr>
          <p:cNvSpPr txBox="1"/>
          <p:nvPr/>
        </p:nvSpPr>
        <p:spPr>
          <a:xfrm>
            <a:off x="5305444" y="5328846"/>
            <a:ext cx="569387" cy="369332"/>
          </a:xfrm>
          <a:prstGeom prst="rect">
            <a:avLst/>
          </a:prstGeom>
          <a:noFill/>
        </p:spPr>
        <p:txBody>
          <a:bodyPr wrap="none" rtlCol="0">
            <a:spAutoFit/>
          </a:bodyPr>
          <a:lstStyle/>
          <a:p>
            <a:r>
              <a:rPr lang="en-US" b="1" dirty="0"/>
              <a:t>MC</a:t>
            </a:r>
          </a:p>
        </p:txBody>
      </p:sp>
      <p:sp>
        <p:nvSpPr>
          <p:cNvPr id="34" name="TextBox 33">
            <a:extLst>
              <a:ext uri="{FF2B5EF4-FFF2-40B4-BE49-F238E27FC236}">
                <a16:creationId xmlns:a16="http://schemas.microsoft.com/office/drawing/2014/main" id="{AFFA972C-A301-4406-AB97-F567853C4366}"/>
              </a:ext>
            </a:extLst>
          </p:cNvPr>
          <p:cNvSpPr txBox="1"/>
          <p:nvPr/>
        </p:nvSpPr>
        <p:spPr>
          <a:xfrm>
            <a:off x="5635212" y="5747768"/>
            <a:ext cx="1657249" cy="369332"/>
          </a:xfrm>
          <a:prstGeom prst="rect">
            <a:avLst/>
          </a:prstGeom>
          <a:noFill/>
        </p:spPr>
        <p:txBody>
          <a:bodyPr wrap="none" rtlCol="0">
            <a:spAutoFit/>
          </a:bodyPr>
          <a:lstStyle/>
          <a:p>
            <a:r>
              <a:rPr lang="en-US" b="1" dirty="0"/>
              <a:t>QUANTITY Q</a:t>
            </a:r>
          </a:p>
        </p:txBody>
      </p:sp>
      <p:sp>
        <p:nvSpPr>
          <p:cNvPr id="36" name="TextBox 35">
            <a:extLst>
              <a:ext uri="{FF2B5EF4-FFF2-40B4-BE49-F238E27FC236}">
                <a16:creationId xmlns:a16="http://schemas.microsoft.com/office/drawing/2014/main" id="{5A6F4952-3748-4604-BA01-AD9D9FCB8B29}"/>
              </a:ext>
            </a:extLst>
          </p:cNvPr>
          <p:cNvSpPr txBox="1"/>
          <p:nvPr/>
        </p:nvSpPr>
        <p:spPr>
          <a:xfrm>
            <a:off x="838200" y="1889518"/>
            <a:ext cx="1101584" cy="369332"/>
          </a:xfrm>
          <a:prstGeom prst="rect">
            <a:avLst/>
          </a:prstGeom>
          <a:noFill/>
        </p:spPr>
        <p:txBody>
          <a:bodyPr wrap="none" rtlCol="0">
            <a:spAutoFit/>
          </a:bodyPr>
          <a:lstStyle/>
          <a:p>
            <a:r>
              <a:rPr lang="en-US" b="1" dirty="0"/>
              <a:t>PRICE P</a:t>
            </a:r>
          </a:p>
        </p:txBody>
      </p:sp>
      <p:sp>
        <p:nvSpPr>
          <p:cNvPr id="40" name="TextBox 39">
            <a:extLst>
              <a:ext uri="{FF2B5EF4-FFF2-40B4-BE49-F238E27FC236}">
                <a16:creationId xmlns:a16="http://schemas.microsoft.com/office/drawing/2014/main" id="{A2C1BE6C-3AF6-4912-A616-0E3ABD87A53C}"/>
              </a:ext>
            </a:extLst>
          </p:cNvPr>
          <p:cNvSpPr txBox="1"/>
          <p:nvPr/>
        </p:nvSpPr>
        <p:spPr>
          <a:xfrm>
            <a:off x="605835" y="3486662"/>
            <a:ext cx="402674" cy="369332"/>
          </a:xfrm>
          <a:prstGeom prst="rect">
            <a:avLst/>
          </a:prstGeom>
          <a:noFill/>
        </p:spPr>
        <p:txBody>
          <a:bodyPr wrap="none" rtlCol="0">
            <a:spAutoFit/>
          </a:bodyPr>
          <a:lstStyle/>
          <a:p>
            <a:r>
              <a:rPr lang="en-US" b="1" dirty="0"/>
              <a:t>P</a:t>
            </a:r>
            <a:r>
              <a:rPr lang="en-US" b="1" baseline="-25000" dirty="0"/>
              <a:t>1</a:t>
            </a:r>
          </a:p>
        </p:txBody>
      </p:sp>
    </p:spTree>
    <p:extLst>
      <p:ext uri="{BB962C8B-B14F-4D97-AF65-F5344CB8AC3E}">
        <p14:creationId xmlns:p14="http://schemas.microsoft.com/office/powerpoint/2010/main" val="35973512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6B75A-EF75-4BD6-A0F3-A7CF397E54D8}"/>
              </a:ext>
            </a:extLst>
          </p:cNvPr>
          <p:cNvSpPr>
            <a:spLocks noGrp="1"/>
          </p:cNvSpPr>
          <p:nvPr>
            <p:ph type="title"/>
          </p:nvPr>
        </p:nvSpPr>
        <p:spPr/>
        <p:txBody>
          <a:bodyPr/>
          <a:lstStyle/>
          <a:p>
            <a:pPr algn="ctr"/>
            <a:r>
              <a:rPr lang="en-US" dirty="0"/>
              <a:t>2010 HMGs Specific Standards and Prongs</a:t>
            </a:r>
            <a:br>
              <a:rPr lang="en-US" dirty="0"/>
            </a:br>
            <a:r>
              <a:rPr lang="en-US" dirty="0"/>
              <a:t>(HMGs § 9)</a:t>
            </a:r>
          </a:p>
        </p:txBody>
      </p:sp>
      <p:sp>
        <p:nvSpPr>
          <p:cNvPr id="3" name="Text Placeholder 2">
            <a:extLst>
              <a:ext uri="{FF2B5EF4-FFF2-40B4-BE49-F238E27FC236}">
                <a16:creationId xmlns:a16="http://schemas.microsoft.com/office/drawing/2014/main" id="{AAD3AD37-D5F2-47E5-B2E6-F040395EBB25}"/>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55B82EF0-1E9C-4D7D-B209-9C85461D646F}"/>
              </a:ext>
            </a:extLst>
          </p:cNvPr>
          <p:cNvSpPr>
            <a:spLocks noGrp="1"/>
          </p:cNvSpPr>
          <p:nvPr>
            <p:ph type="sldNum" sz="quarter" idx="12"/>
          </p:nvPr>
        </p:nvSpPr>
        <p:spPr/>
        <p:txBody>
          <a:bodyPr/>
          <a:lstStyle/>
          <a:p>
            <a:fld id="{A3FA0A93-60EE-4E9D-852F-604094E61050}" type="slidenum">
              <a:rPr lang="en-US" smtClean="0"/>
              <a:t>36</a:t>
            </a:fld>
            <a:endParaRPr lang="en-US"/>
          </a:p>
        </p:txBody>
      </p:sp>
    </p:spTree>
    <p:extLst>
      <p:ext uri="{BB962C8B-B14F-4D97-AF65-F5344CB8AC3E}">
        <p14:creationId xmlns:p14="http://schemas.microsoft.com/office/powerpoint/2010/main" val="18142366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CCA5C-3F91-4997-920F-F9133446B3D3}"/>
              </a:ext>
            </a:extLst>
          </p:cNvPr>
          <p:cNvSpPr>
            <a:spLocks noGrp="1"/>
          </p:cNvSpPr>
          <p:nvPr>
            <p:ph type="title"/>
          </p:nvPr>
        </p:nvSpPr>
        <p:spPr>
          <a:xfrm>
            <a:off x="742950" y="83345"/>
            <a:ext cx="10515600" cy="1325563"/>
          </a:xfrm>
        </p:spPr>
        <p:txBody>
          <a:bodyPr/>
          <a:lstStyle/>
          <a:p>
            <a:r>
              <a:rPr lang="en-US" dirty="0"/>
              <a:t>2010 HMGs Entry Standards (§ 9) </a:t>
            </a:r>
          </a:p>
        </p:txBody>
      </p:sp>
      <p:sp>
        <p:nvSpPr>
          <p:cNvPr id="3" name="Content Placeholder 2">
            <a:extLst>
              <a:ext uri="{FF2B5EF4-FFF2-40B4-BE49-F238E27FC236}">
                <a16:creationId xmlns:a16="http://schemas.microsoft.com/office/drawing/2014/main" id="{184E4B06-4185-4527-9802-40D1C5ED3989}"/>
              </a:ext>
            </a:extLst>
          </p:cNvPr>
          <p:cNvSpPr>
            <a:spLocks noGrp="1"/>
          </p:cNvSpPr>
          <p:nvPr>
            <p:ph idx="1"/>
          </p:nvPr>
        </p:nvSpPr>
        <p:spPr>
          <a:xfrm>
            <a:off x="619125" y="1190630"/>
            <a:ext cx="7639050" cy="5530846"/>
          </a:xfrm>
        </p:spPr>
        <p:txBody>
          <a:bodyPr>
            <a:normAutofit fontScale="92500" lnSpcReduction="10000"/>
          </a:bodyPr>
          <a:lstStyle/>
          <a:p>
            <a:r>
              <a:rPr lang="en-US" sz="2000" i="1" dirty="0">
                <a:solidFill>
                  <a:srgbClr val="C00000"/>
                </a:solidFill>
              </a:rPr>
              <a:t>Headline: </a:t>
            </a:r>
            <a:r>
              <a:rPr lang="en-US" sz="2000" dirty="0">
                <a:solidFill>
                  <a:srgbClr val="C00000"/>
                </a:solidFill>
              </a:rPr>
              <a:t>“Easy Entry” can justify even a “merger to monopoly”</a:t>
            </a:r>
          </a:p>
          <a:p>
            <a:r>
              <a:rPr lang="en-US" sz="2000" i="1" dirty="0">
                <a:solidFill>
                  <a:srgbClr val="C00000"/>
                </a:solidFill>
              </a:rPr>
              <a:t>2010 HMGs Statement: </a:t>
            </a:r>
          </a:p>
          <a:p>
            <a:pPr lvl="1"/>
            <a:r>
              <a:rPr lang="en-US" sz="1800" dirty="0">
                <a:ea typeface="Times New Roman" panose="02020603050405020304" pitchFamily="18" charset="0"/>
              </a:rPr>
              <a:t>“</a:t>
            </a:r>
            <a:r>
              <a:rPr lang="en-US" sz="1800" dirty="0">
                <a:effectLst/>
                <a:latin typeface="Times New Roman" panose="02020603050405020304" pitchFamily="18" charset="0"/>
                <a:ea typeface="Times New Roman" panose="02020603050405020304" pitchFamily="18" charset="0"/>
              </a:rPr>
              <a:t>A merger is not likely to enhance market power if entry into the market is so easy that the merged firm and its remaining rivals in the market, either unilaterally or collectively, could not profitably raise price or otherwise reduce competition” </a:t>
            </a:r>
            <a:endParaRPr lang="en-US" sz="1800" dirty="0">
              <a:effectLst/>
              <a:ea typeface="Times New Roman" panose="02020603050405020304" pitchFamily="18" charset="0"/>
            </a:endParaRPr>
          </a:p>
          <a:p>
            <a:pPr lvl="1"/>
            <a:r>
              <a:rPr lang="en-US" sz="1800" i="1" dirty="0">
                <a:effectLst/>
                <a:ea typeface="Times New Roman" panose="02020603050405020304" pitchFamily="18" charset="0"/>
              </a:rPr>
              <a:t>“</a:t>
            </a:r>
            <a:r>
              <a:rPr lang="en-US" sz="1800" dirty="0">
                <a:effectLst/>
                <a:ea typeface="Times New Roman" panose="02020603050405020304" pitchFamily="18" charset="0"/>
              </a:rPr>
              <a:t>The prospect of entry into the relevant market will alleviate concerns about adverse competitive effects </a:t>
            </a:r>
            <a:r>
              <a:rPr lang="en-US" sz="1800" b="1" dirty="0">
                <a:solidFill>
                  <a:srgbClr val="C00000"/>
                </a:solidFill>
                <a:effectLst/>
                <a:ea typeface="Times New Roman" panose="02020603050405020304" pitchFamily="18" charset="0"/>
              </a:rPr>
              <a:t>only </a:t>
            </a:r>
            <a:r>
              <a:rPr lang="en-US" sz="1800" dirty="0">
                <a:effectLst/>
                <a:ea typeface="Times New Roman" panose="02020603050405020304" pitchFamily="18" charset="0"/>
              </a:rPr>
              <a:t>if such entry will deter or counteract any competitive effects of concern so the merger will not substantially harm customers.”  </a:t>
            </a:r>
            <a:r>
              <a:rPr lang="en-US" sz="1800" i="1" dirty="0">
                <a:effectLst/>
                <a:ea typeface="Times New Roman" panose="02020603050405020304" pitchFamily="18" charset="0"/>
              </a:rPr>
              <a:t>(emphasis added)</a:t>
            </a:r>
          </a:p>
          <a:p>
            <a:pPr lvl="1"/>
            <a:r>
              <a:rPr lang="en-US" sz="1800" i="1" dirty="0">
                <a:solidFill>
                  <a:srgbClr val="C00000"/>
                </a:solidFill>
                <a:effectLst/>
                <a:ea typeface="Times New Roman" panose="02020603050405020304" pitchFamily="18" charset="0"/>
              </a:rPr>
              <a:t>“</a:t>
            </a:r>
            <a:r>
              <a:rPr lang="en-US" sz="1800" dirty="0">
                <a:solidFill>
                  <a:srgbClr val="C00000"/>
                </a:solidFill>
                <a:effectLst/>
                <a:latin typeface="Times New Roman" panose="02020603050405020304" pitchFamily="18" charset="0"/>
                <a:ea typeface="Times New Roman" panose="02020603050405020304" pitchFamily="18" charset="0"/>
              </a:rPr>
              <a:t>Agencies will not presume that a powerful firm in an adjacent market or a large customer will enter the relevant market unless there is reliable evidence supporting that conclusion.”</a:t>
            </a:r>
            <a:endParaRPr lang="en-US" sz="1800" i="1" dirty="0">
              <a:solidFill>
                <a:srgbClr val="C00000"/>
              </a:solidFill>
              <a:effectLst/>
              <a:ea typeface="Times New Roman" panose="02020603050405020304" pitchFamily="18" charset="0"/>
            </a:endParaRPr>
          </a:p>
          <a:p>
            <a:r>
              <a:rPr lang="en-US" sz="2000" dirty="0">
                <a:solidFill>
                  <a:srgbClr val="C00000"/>
                </a:solidFill>
              </a:rPr>
              <a:t>3 Prongs for easy entry</a:t>
            </a:r>
            <a:r>
              <a:rPr lang="en-US" sz="2000" dirty="0"/>
              <a:t>: </a:t>
            </a:r>
            <a:r>
              <a:rPr lang="en-US" sz="2000" i="1" dirty="0">
                <a:solidFill>
                  <a:srgbClr val="C00000"/>
                </a:solidFill>
              </a:rPr>
              <a:t>Timely, Likely and Sufficient </a:t>
            </a:r>
            <a:r>
              <a:rPr lang="en-US" sz="2000" dirty="0"/>
              <a:t>to “</a:t>
            </a:r>
            <a:r>
              <a:rPr lang="en-US" sz="2000" dirty="0">
                <a:effectLst/>
                <a:ea typeface="Times New Roman" panose="02020603050405020304" pitchFamily="18" charset="0"/>
              </a:rPr>
              <a:t>deter or counteract” adverse competitive effects</a:t>
            </a:r>
            <a:endParaRPr lang="en-US" sz="2000" dirty="0"/>
          </a:p>
          <a:p>
            <a:r>
              <a:rPr lang="en-US" sz="2000" dirty="0"/>
              <a:t>Key evidence</a:t>
            </a:r>
          </a:p>
          <a:p>
            <a:pPr lvl="1"/>
            <a:r>
              <a:rPr lang="en-US" sz="1800" dirty="0"/>
              <a:t>History of entry  -- </a:t>
            </a:r>
            <a:r>
              <a:rPr lang="en-US" sz="1800" i="1" dirty="0"/>
              <a:t>Stressing that: </a:t>
            </a:r>
            <a:r>
              <a:rPr lang="en-US" sz="1800" dirty="0"/>
              <a:t>Lack of entry when margins have changed suggests that entry would face impediments </a:t>
            </a:r>
          </a:p>
          <a:p>
            <a:pPr lvl="1"/>
            <a:r>
              <a:rPr lang="en-US" sz="1800" dirty="0"/>
              <a:t>Identifying potential entrants and tracing thru the entry steps, time and cost of entry</a:t>
            </a:r>
            <a:endParaRPr lang="en-US" sz="2000" dirty="0"/>
          </a:p>
          <a:p>
            <a:pPr marL="0" indent="0">
              <a:buNone/>
            </a:pPr>
            <a:endParaRPr lang="en-US" sz="2000" dirty="0"/>
          </a:p>
          <a:p>
            <a:pPr marL="0" indent="0">
              <a:buNone/>
            </a:pPr>
            <a:endParaRPr lang="en-US" sz="2000" dirty="0"/>
          </a:p>
        </p:txBody>
      </p:sp>
      <p:sp>
        <p:nvSpPr>
          <p:cNvPr id="4" name="Slide Number Placeholder 3">
            <a:extLst>
              <a:ext uri="{FF2B5EF4-FFF2-40B4-BE49-F238E27FC236}">
                <a16:creationId xmlns:a16="http://schemas.microsoft.com/office/drawing/2014/main" id="{AC3E86C2-228F-4584-8421-63D7B8172D60}"/>
              </a:ext>
            </a:extLst>
          </p:cNvPr>
          <p:cNvSpPr>
            <a:spLocks noGrp="1"/>
          </p:cNvSpPr>
          <p:nvPr>
            <p:ph type="sldNum" sz="quarter" idx="12"/>
          </p:nvPr>
        </p:nvSpPr>
        <p:spPr/>
        <p:txBody>
          <a:bodyPr/>
          <a:lstStyle/>
          <a:p>
            <a:fld id="{A3FA0A93-60EE-4E9D-852F-604094E61050}" type="slidenum">
              <a:rPr lang="en-US" smtClean="0"/>
              <a:t>37</a:t>
            </a:fld>
            <a:endParaRPr lang="en-US"/>
          </a:p>
        </p:txBody>
      </p:sp>
      <p:cxnSp>
        <p:nvCxnSpPr>
          <p:cNvPr id="5" name="Straight Arrow Connector 4">
            <a:extLst>
              <a:ext uri="{FF2B5EF4-FFF2-40B4-BE49-F238E27FC236}">
                <a16:creationId xmlns:a16="http://schemas.microsoft.com/office/drawing/2014/main" id="{F5917288-A0C1-4D4F-9125-4C088711B376}"/>
              </a:ext>
            </a:extLst>
          </p:cNvPr>
          <p:cNvCxnSpPr>
            <a:cxnSpLocks/>
          </p:cNvCxnSpPr>
          <p:nvPr/>
        </p:nvCxnSpPr>
        <p:spPr>
          <a:xfrm flipH="1">
            <a:off x="8124825" y="2787906"/>
            <a:ext cx="600076" cy="11072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F3D23DF2-C615-46AF-AC7E-617A85DC9A9D}"/>
              </a:ext>
            </a:extLst>
          </p:cNvPr>
          <p:cNvSpPr txBox="1"/>
          <p:nvPr/>
        </p:nvSpPr>
        <p:spPr>
          <a:xfrm>
            <a:off x="8815387" y="5521146"/>
            <a:ext cx="2657476" cy="1200329"/>
          </a:xfrm>
          <a:prstGeom prst="rect">
            <a:avLst/>
          </a:prstGeom>
          <a:noFill/>
          <a:ln w="57150">
            <a:solidFill>
              <a:srgbClr val="0070C0"/>
            </a:solidFill>
          </a:ln>
        </p:spPr>
        <p:txBody>
          <a:bodyPr wrap="square" rtlCol="0">
            <a:spAutoFit/>
          </a:bodyPr>
          <a:lstStyle/>
          <a:p>
            <a:pPr algn="ctr"/>
            <a:r>
              <a:rPr lang="en-US" sz="1800" b="1" dirty="0">
                <a:solidFill>
                  <a:srgbClr val="0070C0"/>
                </a:solidFill>
              </a:rPr>
              <a:t>Rejects </a:t>
            </a:r>
            <a:r>
              <a:rPr lang="en-US" sz="1800" b="1" i="1" dirty="0">
                <a:solidFill>
                  <a:srgbClr val="0070C0"/>
                </a:solidFill>
              </a:rPr>
              <a:t>Waste Management </a:t>
            </a:r>
            <a:r>
              <a:rPr lang="en-US" b="1" dirty="0">
                <a:solidFill>
                  <a:srgbClr val="0070C0"/>
                </a:solidFill>
              </a:rPr>
              <a:t>claim that lack of entry proves that entry is easy</a:t>
            </a:r>
            <a:endParaRPr lang="en-US" sz="1600" b="1" i="1" dirty="0">
              <a:solidFill>
                <a:srgbClr val="0070C0"/>
              </a:solidFill>
            </a:endParaRPr>
          </a:p>
        </p:txBody>
      </p:sp>
      <p:cxnSp>
        <p:nvCxnSpPr>
          <p:cNvPr id="8" name="Straight Arrow Connector 7">
            <a:extLst>
              <a:ext uri="{FF2B5EF4-FFF2-40B4-BE49-F238E27FC236}">
                <a16:creationId xmlns:a16="http://schemas.microsoft.com/office/drawing/2014/main" id="{8F81CBA8-36BD-4BE9-9CEC-3050329F9A43}"/>
              </a:ext>
            </a:extLst>
          </p:cNvPr>
          <p:cNvCxnSpPr>
            <a:cxnSpLocks/>
          </p:cNvCxnSpPr>
          <p:nvPr/>
        </p:nvCxnSpPr>
        <p:spPr>
          <a:xfrm flipH="1" flipV="1">
            <a:off x="8043862" y="5602653"/>
            <a:ext cx="566741" cy="26474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FFE0E436-6259-4FE4-A63C-08F5F72FB961}"/>
              </a:ext>
            </a:extLst>
          </p:cNvPr>
          <p:cNvCxnSpPr>
            <a:cxnSpLocks/>
          </p:cNvCxnSpPr>
          <p:nvPr/>
        </p:nvCxnSpPr>
        <p:spPr>
          <a:xfrm flipH="1" flipV="1">
            <a:off x="7574755" y="4090646"/>
            <a:ext cx="1035845" cy="39562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093F302-DD5E-4F01-845F-24A9D67A6E9E}"/>
              </a:ext>
            </a:extLst>
          </p:cNvPr>
          <p:cNvSpPr txBox="1"/>
          <p:nvPr/>
        </p:nvSpPr>
        <p:spPr>
          <a:xfrm>
            <a:off x="8746331" y="4081440"/>
            <a:ext cx="2795588" cy="923330"/>
          </a:xfrm>
          <a:prstGeom prst="rect">
            <a:avLst/>
          </a:prstGeom>
          <a:noFill/>
          <a:ln w="57150">
            <a:solidFill>
              <a:srgbClr val="0070C0"/>
            </a:solidFill>
          </a:ln>
        </p:spPr>
        <p:txBody>
          <a:bodyPr wrap="square" rtlCol="0">
            <a:spAutoFit/>
          </a:bodyPr>
          <a:lstStyle/>
          <a:p>
            <a:pPr algn="ctr"/>
            <a:r>
              <a:rPr lang="en-US" b="1" dirty="0">
                <a:solidFill>
                  <a:srgbClr val="0070C0"/>
                </a:solidFill>
              </a:rPr>
              <a:t>You cannot simply claim that (say) Google or Amazon would enter</a:t>
            </a:r>
            <a:endParaRPr lang="en-US" sz="1600" b="1" i="1" dirty="0">
              <a:solidFill>
                <a:srgbClr val="0070C0"/>
              </a:solidFill>
            </a:endParaRPr>
          </a:p>
        </p:txBody>
      </p:sp>
      <p:sp>
        <p:nvSpPr>
          <p:cNvPr id="21" name="TextBox 20">
            <a:extLst>
              <a:ext uri="{FF2B5EF4-FFF2-40B4-BE49-F238E27FC236}">
                <a16:creationId xmlns:a16="http://schemas.microsoft.com/office/drawing/2014/main" id="{AF0F66EF-FEFC-495D-B405-F8CDF686FD14}"/>
              </a:ext>
            </a:extLst>
          </p:cNvPr>
          <p:cNvSpPr txBox="1"/>
          <p:nvPr/>
        </p:nvSpPr>
        <p:spPr>
          <a:xfrm>
            <a:off x="8896350" y="1651324"/>
            <a:ext cx="3163570" cy="1754326"/>
          </a:xfrm>
          <a:prstGeom prst="rect">
            <a:avLst/>
          </a:prstGeom>
          <a:solidFill>
            <a:srgbClr val="FFFF00"/>
          </a:solidFill>
          <a:ln w="57150">
            <a:solidFill>
              <a:srgbClr val="0070C0"/>
            </a:solidFill>
          </a:ln>
        </p:spPr>
        <p:txBody>
          <a:bodyPr wrap="square" rtlCol="0">
            <a:spAutoFit/>
          </a:bodyPr>
          <a:lstStyle/>
          <a:p>
            <a:pPr algn="ctr"/>
            <a:r>
              <a:rPr lang="en-US" b="1" dirty="0">
                <a:solidFill>
                  <a:srgbClr val="0070C0"/>
                </a:solidFill>
              </a:rPr>
              <a:t>Bottom Line: Easy entry can win at the agencies if there is history of entry and exit.  But claims often fail.  And virtually never succeed in court in recent years</a:t>
            </a:r>
          </a:p>
        </p:txBody>
      </p:sp>
    </p:spTree>
    <p:extLst>
      <p:ext uri="{BB962C8B-B14F-4D97-AF65-F5344CB8AC3E}">
        <p14:creationId xmlns:p14="http://schemas.microsoft.com/office/powerpoint/2010/main" val="35705871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6D527-F23C-42F8-81CC-2FFF6F8928F2}"/>
              </a:ext>
            </a:extLst>
          </p:cNvPr>
          <p:cNvSpPr>
            <a:spLocks noGrp="1"/>
          </p:cNvSpPr>
          <p:nvPr>
            <p:ph type="title"/>
          </p:nvPr>
        </p:nvSpPr>
        <p:spPr/>
        <p:txBody>
          <a:bodyPr>
            <a:normAutofit fontScale="90000"/>
          </a:bodyPr>
          <a:lstStyle/>
          <a:p>
            <a:r>
              <a:rPr lang="en-US" dirty="0"/>
              <a:t>	</a:t>
            </a:r>
            <a:br>
              <a:rPr lang="en-US" dirty="0"/>
            </a:br>
            <a:r>
              <a:rPr lang="en-US" dirty="0"/>
              <a:t>Ease of Entry: “Timeliness” Prong (§ 9.1)</a:t>
            </a:r>
            <a:br>
              <a:rPr lang="en-US" dirty="0"/>
            </a:br>
            <a:endParaRPr lang="en-US" dirty="0"/>
          </a:p>
        </p:txBody>
      </p:sp>
      <p:sp>
        <p:nvSpPr>
          <p:cNvPr id="5" name="Content Placeholder 4">
            <a:extLst>
              <a:ext uri="{FF2B5EF4-FFF2-40B4-BE49-F238E27FC236}">
                <a16:creationId xmlns:a16="http://schemas.microsoft.com/office/drawing/2014/main" id="{E42D4140-B8F4-4357-A0C6-B8DAF2A17440}"/>
              </a:ext>
            </a:extLst>
          </p:cNvPr>
          <p:cNvSpPr>
            <a:spLocks noGrp="1"/>
          </p:cNvSpPr>
          <p:nvPr>
            <p:ph idx="1"/>
          </p:nvPr>
        </p:nvSpPr>
        <p:spPr>
          <a:xfrm>
            <a:off x="838200" y="1825624"/>
            <a:ext cx="8762999" cy="4798695"/>
          </a:xfrm>
        </p:spPr>
        <p:txBody>
          <a:bodyPr>
            <a:normAutofit fontScale="85000" lnSpcReduction="20000"/>
          </a:bodyPr>
          <a:lstStyle/>
          <a:p>
            <a:r>
              <a:rPr lang="en-US" dirty="0"/>
              <a:t>If entry takes a long time, it is less likely constrain price increases </a:t>
            </a:r>
            <a:r>
              <a:rPr lang="en-US" i="1" dirty="0"/>
              <a:t>until entry occurs </a:t>
            </a:r>
            <a:r>
              <a:rPr lang="en-US" dirty="0"/>
              <a:t>(e.g., 20-year-old whiskey)</a:t>
            </a:r>
          </a:p>
          <a:p>
            <a:r>
              <a:rPr lang="en-US" dirty="0"/>
              <a:t>Further, if entry takes a long time, incumbent has more time to respond, or even to preempt the entry by expanding capacity </a:t>
            </a:r>
          </a:p>
          <a:p>
            <a:r>
              <a:rPr lang="en-US" i="1" dirty="0"/>
              <a:t>Contrast: </a:t>
            </a:r>
            <a:r>
              <a:rPr lang="en-US" dirty="0">
                <a:solidFill>
                  <a:srgbClr val="C00000"/>
                </a:solidFill>
              </a:rPr>
              <a:t>Secret entry </a:t>
            </a:r>
            <a:r>
              <a:rPr lang="en-US" dirty="0"/>
              <a:t>(</a:t>
            </a:r>
            <a:r>
              <a:rPr lang="en-US" dirty="0">
                <a:solidFill>
                  <a:srgbClr val="C00000"/>
                </a:solidFill>
              </a:rPr>
              <a:t>i.e., obtaining customers in advance of entry</a:t>
            </a:r>
            <a:r>
              <a:rPr lang="en-US" dirty="0"/>
              <a:t>) can allow the entrant to obtain MVS before the incumbent has time to respond</a:t>
            </a:r>
          </a:p>
          <a:p>
            <a:pPr lvl="1"/>
            <a:r>
              <a:rPr lang="en-US" dirty="0"/>
              <a:t>Example: Customer may “sponsor” entry to create more competition by agreeing to buy a certain amount from new entrant, before the entrant sinks any costs</a:t>
            </a:r>
          </a:p>
          <a:p>
            <a:pPr lvl="2"/>
            <a:r>
              <a:rPr lang="en-US" sz="2600" i="1" dirty="0"/>
              <a:t>Oil companies sponsored entry into “lead” to create competition to Ethyl and </a:t>
            </a:r>
            <a:r>
              <a:rPr lang="en-US" sz="2600" i="1" dirty="0" err="1"/>
              <a:t>duPont</a:t>
            </a:r>
            <a:endParaRPr lang="en-US" sz="2600" i="1" dirty="0"/>
          </a:p>
          <a:p>
            <a:pPr lvl="2"/>
            <a:r>
              <a:rPr lang="en-US" sz="2600" i="1" dirty="0"/>
              <a:t>When it decided to make aluminum F150 trucks, Ford sponsored entry and expansion of aluminum sheet manufacturers</a:t>
            </a:r>
            <a:endParaRPr lang="en-US" i="1" dirty="0">
              <a:solidFill>
                <a:srgbClr val="C00000"/>
              </a:solidFill>
            </a:endParaRPr>
          </a:p>
          <a:p>
            <a:r>
              <a:rPr lang="en-US" dirty="0">
                <a:solidFill>
                  <a:srgbClr val="C00000"/>
                </a:solidFill>
              </a:rPr>
              <a:t>1992 HMGs defined “timely” as 2 years or less</a:t>
            </a:r>
          </a:p>
          <a:p>
            <a:r>
              <a:rPr lang="en-US" dirty="0"/>
              <a:t>But, 2010 HMGs eliminated specific time frame; judgment call only </a:t>
            </a:r>
          </a:p>
          <a:p>
            <a:pPr lvl="1"/>
            <a:endParaRPr lang="en-US" dirty="0"/>
          </a:p>
          <a:p>
            <a:endParaRPr lang="en-US" dirty="0"/>
          </a:p>
        </p:txBody>
      </p:sp>
      <p:sp>
        <p:nvSpPr>
          <p:cNvPr id="4" name="Slide Number Placeholder 3">
            <a:extLst>
              <a:ext uri="{FF2B5EF4-FFF2-40B4-BE49-F238E27FC236}">
                <a16:creationId xmlns:a16="http://schemas.microsoft.com/office/drawing/2014/main" id="{84918208-3C48-427C-913B-7B0EE8075FE5}"/>
              </a:ext>
            </a:extLst>
          </p:cNvPr>
          <p:cNvSpPr>
            <a:spLocks noGrp="1"/>
          </p:cNvSpPr>
          <p:nvPr>
            <p:ph type="sldNum" sz="quarter" idx="12"/>
          </p:nvPr>
        </p:nvSpPr>
        <p:spPr/>
        <p:txBody>
          <a:bodyPr/>
          <a:lstStyle/>
          <a:p>
            <a:fld id="{A3FA0A93-60EE-4E9D-852F-604094E61050}" type="slidenum">
              <a:rPr lang="en-US" smtClean="0"/>
              <a:t>38</a:t>
            </a:fld>
            <a:endParaRPr lang="en-US"/>
          </a:p>
        </p:txBody>
      </p:sp>
    </p:spTree>
    <p:extLst>
      <p:ext uri="{BB962C8B-B14F-4D97-AF65-F5344CB8AC3E}">
        <p14:creationId xmlns:p14="http://schemas.microsoft.com/office/powerpoint/2010/main" val="10505994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16DD8-4697-4A1F-B7B2-06FFA0FA3450}"/>
              </a:ext>
            </a:extLst>
          </p:cNvPr>
          <p:cNvSpPr>
            <a:spLocks noGrp="1"/>
          </p:cNvSpPr>
          <p:nvPr>
            <p:ph type="title"/>
          </p:nvPr>
        </p:nvSpPr>
        <p:spPr/>
        <p:txBody>
          <a:bodyPr/>
          <a:lstStyle/>
          <a:p>
            <a:r>
              <a:rPr lang="en-US" dirty="0"/>
              <a:t>Ease of Entry: “Likelihood” Prong (§ 9.2)</a:t>
            </a:r>
          </a:p>
        </p:txBody>
      </p:sp>
      <p:sp>
        <p:nvSpPr>
          <p:cNvPr id="3" name="Content Placeholder 2">
            <a:extLst>
              <a:ext uri="{FF2B5EF4-FFF2-40B4-BE49-F238E27FC236}">
                <a16:creationId xmlns:a16="http://schemas.microsoft.com/office/drawing/2014/main" id="{BF79C4B1-C0DD-4DBD-BC22-D6F88DC952AB}"/>
              </a:ext>
            </a:extLst>
          </p:cNvPr>
          <p:cNvSpPr>
            <a:spLocks noGrp="1"/>
          </p:cNvSpPr>
          <p:nvPr>
            <p:ph idx="1"/>
          </p:nvPr>
        </p:nvSpPr>
        <p:spPr>
          <a:xfrm>
            <a:off x="752475" y="1520824"/>
            <a:ext cx="9326245" cy="4835525"/>
          </a:xfrm>
        </p:spPr>
        <p:txBody>
          <a:bodyPr>
            <a:normAutofit fontScale="85000" lnSpcReduction="20000"/>
          </a:bodyPr>
          <a:lstStyle/>
          <a:p>
            <a:r>
              <a:rPr lang="en-US" dirty="0"/>
              <a:t>Entry can only be easy, if it is likely in the event of a merger</a:t>
            </a:r>
          </a:p>
          <a:p>
            <a:r>
              <a:rPr lang="en-US" dirty="0"/>
              <a:t>Entry is less likely if a firm needs a large market share in order to be viable </a:t>
            </a:r>
            <a:br>
              <a:rPr lang="en-US" dirty="0"/>
            </a:br>
            <a:r>
              <a:rPr lang="en-US" dirty="0"/>
              <a:t>(i.e., high minimum viable scale)</a:t>
            </a:r>
          </a:p>
          <a:p>
            <a:pPr lvl="1"/>
            <a:r>
              <a:rPr lang="en-US" dirty="0"/>
              <a:t>If </a:t>
            </a:r>
            <a:r>
              <a:rPr lang="en-US" dirty="0" err="1"/>
              <a:t>MVS</a:t>
            </a:r>
            <a:r>
              <a:rPr lang="en-US" dirty="0"/>
              <a:t> is high, then entrant is less likely to obtain enough sales to be viable</a:t>
            </a:r>
          </a:p>
          <a:p>
            <a:pPr lvl="1"/>
            <a:r>
              <a:rPr lang="en-US" dirty="0">
                <a:solidFill>
                  <a:srgbClr val="C00000"/>
                </a:solidFill>
              </a:rPr>
              <a:t>If </a:t>
            </a:r>
            <a:r>
              <a:rPr lang="en-US" dirty="0" err="1">
                <a:solidFill>
                  <a:srgbClr val="C00000"/>
                </a:solidFill>
              </a:rPr>
              <a:t>MVS</a:t>
            </a:r>
            <a:r>
              <a:rPr lang="en-US" dirty="0">
                <a:solidFill>
                  <a:srgbClr val="C00000"/>
                </a:solidFill>
              </a:rPr>
              <a:t> is high, then entry is more likely to induce a large price reduction by the incumbent firms, which will reduce the entrant’s profits</a:t>
            </a:r>
          </a:p>
          <a:p>
            <a:pPr lvl="1"/>
            <a:r>
              <a:rPr lang="en-US" dirty="0"/>
              <a:t>Either way, entry is less likely to be attempted</a:t>
            </a:r>
          </a:p>
          <a:p>
            <a:r>
              <a:rPr lang="en-US" dirty="0" err="1"/>
              <a:t>MVS</a:t>
            </a:r>
            <a:r>
              <a:rPr lang="en-US" dirty="0"/>
              <a:t> is higher if…. </a:t>
            </a:r>
          </a:p>
          <a:p>
            <a:pPr lvl="1"/>
            <a:r>
              <a:rPr lang="en-US" dirty="0"/>
              <a:t>Capital costs of entry are high</a:t>
            </a:r>
          </a:p>
          <a:p>
            <a:pPr lvl="1"/>
            <a:r>
              <a:rPr lang="en-US" dirty="0"/>
              <a:t>Capital costs are “sunk” (i.e., not recoverable if entrant exits)</a:t>
            </a:r>
          </a:p>
          <a:p>
            <a:pPr lvl="1"/>
            <a:r>
              <a:rPr lang="en-US" dirty="0"/>
              <a:t>Fixed or Variable costs are higher than incumbent firms</a:t>
            </a:r>
          </a:p>
          <a:p>
            <a:pPr lvl="1"/>
            <a:r>
              <a:rPr lang="en-US" dirty="0"/>
              <a:t>Entrant will suffer demand disadvantages, relative to incumbents </a:t>
            </a:r>
          </a:p>
          <a:p>
            <a:r>
              <a:rPr lang="en-US" dirty="0">
                <a:solidFill>
                  <a:srgbClr val="C00000"/>
                </a:solidFill>
              </a:rPr>
              <a:t>1992 HMGs treated MVS&lt; 5% as “low,” but 2010 HMGs removed the number </a:t>
            </a:r>
          </a:p>
          <a:p>
            <a:pPr lvl="1"/>
            <a:endParaRPr lang="en-US" dirty="0"/>
          </a:p>
        </p:txBody>
      </p:sp>
      <p:sp>
        <p:nvSpPr>
          <p:cNvPr id="4" name="Slide Number Placeholder 3">
            <a:extLst>
              <a:ext uri="{FF2B5EF4-FFF2-40B4-BE49-F238E27FC236}">
                <a16:creationId xmlns:a16="http://schemas.microsoft.com/office/drawing/2014/main" id="{20F17400-DFED-4E42-9A47-AE71AF3A75E5}"/>
              </a:ext>
            </a:extLst>
          </p:cNvPr>
          <p:cNvSpPr>
            <a:spLocks noGrp="1"/>
          </p:cNvSpPr>
          <p:nvPr>
            <p:ph type="sldNum" sz="quarter" idx="12"/>
          </p:nvPr>
        </p:nvSpPr>
        <p:spPr/>
        <p:txBody>
          <a:bodyPr/>
          <a:lstStyle/>
          <a:p>
            <a:fld id="{A3FA0A93-60EE-4E9D-852F-604094E61050}" type="slidenum">
              <a:rPr lang="en-US" smtClean="0"/>
              <a:t>39</a:t>
            </a:fld>
            <a:endParaRPr lang="en-US"/>
          </a:p>
        </p:txBody>
      </p:sp>
    </p:spTree>
    <p:extLst>
      <p:ext uri="{BB962C8B-B14F-4D97-AF65-F5344CB8AC3E}">
        <p14:creationId xmlns:p14="http://schemas.microsoft.com/office/powerpoint/2010/main" val="3216868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960" y="218591"/>
            <a:ext cx="11765280" cy="1325563"/>
          </a:xfrm>
        </p:spPr>
        <p:txBody>
          <a:bodyPr>
            <a:normAutofit/>
          </a:bodyPr>
          <a:lstStyle/>
          <a:p>
            <a:r>
              <a:rPr lang="en-US" dirty="0"/>
              <a:t>Defendant Strategies for Responding to Anticompetitive Presumption</a:t>
            </a:r>
          </a:p>
        </p:txBody>
      </p:sp>
      <p:sp>
        <p:nvSpPr>
          <p:cNvPr id="4" name="Text Placeholder 3"/>
          <p:cNvSpPr>
            <a:spLocks noGrp="1"/>
          </p:cNvSpPr>
          <p:nvPr>
            <p:ph type="body" idx="1"/>
          </p:nvPr>
        </p:nvSpPr>
        <p:spPr>
          <a:xfrm>
            <a:off x="632329" y="1710073"/>
            <a:ext cx="5297864" cy="477574"/>
          </a:xfrm>
        </p:spPr>
        <p:txBody>
          <a:bodyPr>
            <a:noAutofit/>
          </a:bodyPr>
          <a:lstStyle/>
          <a:p>
            <a:r>
              <a:rPr lang="en-US" sz="2200" dirty="0"/>
              <a:t>Undermine Presumption:</a:t>
            </a:r>
            <a:br>
              <a:rPr lang="en-US" sz="2200" dirty="0"/>
            </a:br>
            <a:r>
              <a:rPr lang="en-US" sz="2200" u="sng" dirty="0"/>
              <a:t>Prevent the Burden from Shifting</a:t>
            </a:r>
          </a:p>
        </p:txBody>
      </p:sp>
      <p:sp>
        <p:nvSpPr>
          <p:cNvPr id="5" name="Content Placeholder 4"/>
          <p:cNvSpPr>
            <a:spLocks noGrp="1"/>
          </p:cNvSpPr>
          <p:nvPr>
            <p:ph sz="half" idx="2"/>
          </p:nvPr>
        </p:nvSpPr>
        <p:spPr>
          <a:xfrm>
            <a:off x="413019" y="2333009"/>
            <a:ext cx="5095744" cy="4069257"/>
          </a:xfrm>
          <a:ln>
            <a:solidFill>
              <a:schemeClr val="tx1"/>
            </a:solidFill>
          </a:ln>
        </p:spPr>
        <p:txBody>
          <a:bodyPr>
            <a:normAutofit fontScale="92500" lnSpcReduction="10000"/>
          </a:bodyPr>
          <a:lstStyle/>
          <a:p>
            <a:r>
              <a:rPr lang="en-US" sz="2600" b="1" i="1" dirty="0">
                <a:solidFill>
                  <a:srgbClr val="C00000"/>
                </a:solidFill>
              </a:rPr>
              <a:t>Challenge market definition</a:t>
            </a:r>
          </a:p>
          <a:p>
            <a:pPr lvl="1"/>
            <a:r>
              <a:rPr lang="en-US" sz="2200" dirty="0"/>
              <a:t>Most typical response!</a:t>
            </a:r>
          </a:p>
          <a:p>
            <a:pPr lvl="1"/>
            <a:r>
              <a:rPr lang="en-US" sz="2200" dirty="0"/>
              <a:t>Product, geographic, or both</a:t>
            </a:r>
          </a:p>
          <a:p>
            <a:pPr lvl="1"/>
            <a:r>
              <a:rPr lang="en-US" sz="2200" dirty="0"/>
              <a:t>E.g., </a:t>
            </a:r>
            <a:r>
              <a:rPr lang="en-US" sz="2200" i="1" dirty="0"/>
              <a:t>H&amp;R Block</a:t>
            </a:r>
            <a:r>
              <a:rPr lang="en-US" sz="2200" dirty="0"/>
              <a:t>, </a:t>
            </a:r>
            <a:r>
              <a:rPr lang="en-US" sz="2200" i="1" dirty="0"/>
              <a:t>Staples</a:t>
            </a:r>
          </a:p>
          <a:p>
            <a:r>
              <a:rPr lang="en-US" sz="2600" b="1" i="1" dirty="0">
                <a:solidFill>
                  <a:srgbClr val="C00000"/>
                </a:solidFill>
              </a:rPr>
              <a:t>Challenge market share statistics</a:t>
            </a:r>
          </a:p>
          <a:p>
            <a:pPr lvl="1"/>
            <a:r>
              <a:rPr lang="en-US" sz="2200" dirty="0"/>
              <a:t>E.g., </a:t>
            </a:r>
            <a:r>
              <a:rPr lang="en-US" sz="1900" i="1" dirty="0"/>
              <a:t>General Dynamics, Baker Hughes</a:t>
            </a:r>
          </a:p>
          <a:p>
            <a:endParaRPr lang="en-US" dirty="0"/>
          </a:p>
        </p:txBody>
      </p:sp>
      <p:sp>
        <p:nvSpPr>
          <p:cNvPr id="6" name="Text Placeholder 5"/>
          <p:cNvSpPr>
            <a:spLocks noGrp="1"/>
          </p:cNvSpPr>
          <p:nvPr>
            <p:ph type="body" sz="quarter" idx="3"/>
          </p:nvPr>
        </p:nvSpPr>
        <p:spPr>
          <a:xfrm>
            <a:off x="5514925" y="1511688"/>
            <a:ext cx="5183188" cy="580897"/>
          </a:xfrm>
        </p:spPr>
        <p:txBody>
          <a:bodyPr>
            <a:normAutofit fontScale="92500" lnSpcReduction="20000"/>
          </a:bodyPr>
          <a:lstStyle/>
          <a:p>
            <a:pPr algn="ctr"/>
            <a:r>
              <a:rPr lang="en-US" dirty="0"/>
              <a:t>Rebut Presumption:</a:t>
            </a:r>
            <a:br>
              <a:rPr lang="en-US" u="sng" dirty="0"/>
            </a:br>
            <a:r>
              <a:rPr lang="en-US" u="sng" dirty="0"/>
              <a:t>Shift Burden Back</a:t>
            </a:r>
          </a:p>
        </p:txBody>
      </p:sp>
      <p:sp>
        <p:nvSpPr>
          <p:cNvPr id="7" name="Content Placeholder 6"/>
          <p:cNvSpPr>
            <a:spLocks noGrp="1"/>
          </p:cNvSpPr>
          <p:nvPr>
            <p:ph sz="quarter" idx="4"/>
          </p:nvPr>
        </p:nvSpPr>
        <p:spPr>
          <a:xfrm>
            <a:off x="5666242" y="2311914"/>
            <a:ext cx="5845037" cy="4409561"/>
          </a:xfrm>
          <a:ln w="12700">
            <a:solidFill>
              <a:schemeClr val="tx1"/>
            </a:solidFill>
          </a:ln>
        </p:spPr>
        <p:txBody>
          <a:bodyPr>
            <a:normAutofit fontScale="92500" lnSpcReduction="10000"/>
          </a:bodyPr>
          <a:lstStyle/>
          <a:p>
            <a:r>
              <a:rPr lang="en-US" sz="2400" b="1" i="1" dirty="0">
                <a:solidFill>
                  <a:srgbClr val="C00000"/>
                </a:solidFill>
              </a:rPr>
              <a:t>Intense Competition Despite high HHI</a:t>
            </a:r>
          </a:p>
          <a:p>
            <a:pPr lvl="1"/>
            <a:r>
              <a:rPr lang="en-US" sz="1800" dirty="0"/>
              <a:t>Typical response</a:t>
            </a:r>
          </a:p>
          <a:p>
            <a:pPr lvl="1"/>
            <a:r>
              <a:rPr lang="en-US" sz="1800" dirty="0"/>
              <a:t>Powerful buyers, continued incentives to compete despite elimination of a competitor</a:t>
            </a:r>
          </a:p>
          <a:p>
            <a:pPr lvl="1"/>
            <a:r>
              <a:rPr lang="en-US" sz="1800" i="1" dirty="0"/>
              <a:t>E.g., Baker Hughes</a:t>
            </a:r>
            <a:endParaRPr lang="en-US" sz="1800" b="1" i="1" dirty="0">
              <a:solidFill>
                <a:srgbClr val="C00000"/>
              </a:solidFill>
            </a:endParaRPr>
          </a:p>
          <a:p>
            <a:r>
              <a:rPr lang="en-US" sz="2400" b="1" i="1" dirty="0">
                <a:solidFill>
                  <a:srgbClr val="C00000"/>
                </a:solidFill>
                <a:highlight>
                  <a:srgbClr val="FFFF00"/>
                </a:highlight>
              </a:rPr>
              <a:t>Ease of Entry </a:t>
            </a:r>
            <a:r>
              <a:rPr lang="en-US" sz="2400" b="1" dirty="0">
                <a:solidFill>
                  <a:srgbClr val="C00000"/>
                </a:solidFill>
                <a:highlight>
                  <a:srgbClr val="FFFF00"/>
                </a:highlight>
              </a:rPr>
              <a:t>(HMGs §9)</a:t>
            </a:r>
            <a:endParaRPr lang="en-US" sz="2400" b="1" i="1" dirty="0">
              <a:solidFill>
                <a:srgbClr val="C00000"/>
              </a:solidFill>
              <a:highlight>
                <a:srgbClr val="FFFF00"/>
              </a:highlight>
            </a:endParaRPr>
          </a:p>
          <a:p>
            <a:pPr lvl="1"/>
            <a:r>
              <a:rPr lang="en-US" sz="1800" dirty="0">
                <a:highlight>
                  <a:srgbClr val="FFFF00"/>
                </a:highlight>
              </a:rPr>
              <a:t>No incentive to raise price (UPP) because it will invite rival entry, expansion, or repositioning</a:t>
            </a:r>
          </a:p>
          <a:p>
            <a:pPr lvl="2"/>
            <a:r>
              <a:rPr lang="en-US" sz="1600" i="1" dirty="0">
                <a:highlight>
                  <a:srgbClr val="FFFF00"/>
                </a:highlight>
              </a:rPr>
              <a:t>E.g., Waste Management</a:t>
            </a:r>
          </a:p>
          <a:p>
            <a:pPr lvl="1"/>
            <a:r>
              <a:rPr lang="en-US" sz="2000" dirty="0">
                <a:highlight>
                  <a:srgbClr val="FFFF00"/>
                </a:highlight>
              </a:rPr>
              <a:t>Basic question: how will other firms respond to merger</a:t>
            </a:r>
          </a:p>
          <a:p>
            <a:r>
              <a:rPr lang="en-US" sz="2400" b="1" i="1" dirty="0">
                <a:solidFill>
                  <a:srgbClr val="C00000"/>
                </a:solidFill>
              </a:rPr>
              <a:t>Efficiencies </a:t>
            </a:r>
            <a:r>
              <a:rPr lang="en-US" sz="2400" b="1" dirty="0">
                <a:solidFill>
                  <a:srgbClr val="C00000"/>
                </a:solidFill>
              </a:rPr>
              <a:t>(HMGs §10)</a:t>
            </a:r>
            <a:endParaRPr lang="en-US" sz="2400" b="1" i="1" dirty="0">
              <a:solidFill>
                <a:srgbClr val="C00000"/>
              </a:solidFill>
            </a:endParaRPr>
          </a:p>
          <a:p>
            <a:pPr lvl="1"/>
            <a:r>
              <a:rPr lang="en-US" sz="1800" dirty="0"/>
              <a:t>Merger will lead to cost reductions that will create DPP</a:t>
            </a:r>
          </a:p>
          <a:p>
            <a:pPr lvl="2"/>
            <a:r>
              <a:rPr lang="en-US" sz="1600" dirty="0"/>
              <a:t>Merged firm will want to expand, not contract, its output to increase profits</a:t>
            </a:r>
          </a:p>
          <a:p>
            <a:pPr lvl="3"/>
            <a:r>
              <a:rPr lang="en-US" sz="1600" i="1" dirty="0"/>
              <a:t>E.g., Staples</a:t>
            </a:r>
          </a:p>
        </p:txBody>
      </p:sp>
      <p:sp>
        <p:nvSpPr>
          <p:cNvPr id="3" name="Slide Number Placeholder 2"/>
          <p:cNvSpPr>
            <a:spLocks noGrp="1"/>
          </p:cNvSpPr>
          <p:nvPr>
            <p:ph type="sldNum" sz="quarter" idx="12"/>
          </p:nvPr>
        </p:nvSpPr>
        <p:spPr/>
        <p:txBody>
          <a:bodyPr/>
          <a:lstStyle/>
          <a:p>
            <a:fld id="{A3FA0A93-60EE-4E9D-852F-604094E61050}" type="slidenum">
              <a:rPr lang="en-US" smtClean="0"/>
              <a:t>4</a:t>
            </a:fld>
            <a:endParaRPr lang="en-US" dirty="0"/>
          </a:p>
        </p:txBody>
      </p:sp>
    </p:spTree>
    <p:extLst>
      <p:ext uri="{BB962C8B-B14F-4D97-AF65-F5344CB8AC3E}">
        <p14:creationId xmlns:p14="http://schemas.microsoft.com/office/powerpoint/2010/main" val="30166271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5883D-77C5-4E1B-B760-54155CB7C84C}"/>
              </a:ext>
            </a:extLst>
          </p:cNvPr>
          <p:cNvSpPr>
            <a:spLocks noGrp="1"/>
          </p:cNvSpPr>
          <p:nvPr>
            <p:ph type="title"/>
          </p:nvPr>
        </p:nvSpPr>
        <p:spPr>
          <a:xfrm>
            <a:off x="345396" y="202632"/>
            <a:ext cx="10515600" cy="1325563"/>
          </a:xfrm>
        </p:spPr>
        <p:txBody>
          <a:bodyPr>
            <a:normAutofit/>
          </a:bodyPr>
          <a:lstStyle/>
          <a:p>
            <a:r>
              <a:rPr lang="en-US" dirty="0"/>
              <a:t>Post-Entry Competition as a Barrier to Entry:</a:t>
            </a:r>
            <a:br>
              <a:rPr lang="en-US" dirty="0"/>
            </a:br>
            <a:r>
              <a:rPr lang="en-US" dirty="0"/>
              <a:t>“</a:t>
            </a:r>
            <a:r>
              <a:rPr lang="en-US" i="1" dirty="0"/>
              <a:t>Death Spiral” Price War</a:t>
            </a:r>
          </a:p>
        </p:txBody>
      </p:sp>
      <p:sp>
        <p:nvSpPr>
          <p:cNvPr id="4" name="Slide Number Placeholder 3">
            <a:extLst>
              <a:ext uri="{FF2B5EF4-FFF2-40B4-BE49-F238E27FC236}">
                <a16:creationId xmlns:a16="http://schemas.microsoft.com/office/drawing/2014/main" id="{96A8EE31-15D9-436E-A683-AE64983794A6}"/>
              </a:ext>
            </a:extLst>
          </p:cNvPr>
          <p:cNvSpPr>
            <a:spLocks noGrp="1"/>
          </p:cNvSpPr>
          <p:nvPr>
            <p:ph type="sldNum" sz="quarter" idx="12"/>
          </p:nvPr>
        </p:nvSpPr>
        <p:spPr/>
        <p:txBody>
          <a:bodyPr/>
          <a:lstStyle/>
          <a:p>
            <a:fld id="{A3FA0A93-60EE-4E9D-852F-604094E61050}" type="slidenum">
              <a:rPr lang="en-US" smtClean="0"/>
              <a:t>40</a:t>
            </a:fld>
            <a:endParaRPr lang="en-US"/>
          </a:p>
        </p:txBody>
      </p:sp>
      <p:grpSp>
        <p:nvGrpSpPr>
          <p:cNvPr id="96" name="Group 95">
            <a:extLst>
              <a:ext uri="{FF2B5EF4-FFF2-40B4-BE49-F238E27FC236}">
                <a16:creationId xmlns:a16="http://schemas.microsoft.com/office/drawing/2014/main" id="{344CCFD9-449C-4672-87F8-D22F02710D25}"/>
              </a:ext>
            </a:extLst>
          </p:cNvPr>
          <p:cNvGrpSpPr/>
          <p:nvPr/>
        </p:nvGrpSpPr>
        <p:grpSpPr>
          <a:xfrm>
            <a:off x="2203185" y="-2066487"/>
            <a:ext cx="12217634" cy="7844155"/>
            <a:chOff x="1700227" y="-1645280"/>
            <a:chExt cx="12217634" cy="7844155"/>
          </a:xfrm>
        </p:grpSpPr>
        <p:grpSp>
          <p:nvGrpSpPr>
            <p:cNvPr id="48" name="Group 47">
              <a:extLst>
                <a:ext uri="{FF2B5EF4-FFF2-40B4-BE49-F238E27FC236}">
                  <a16:creationId xmlns:a16="http://schemas.microsoft.com/office/drawing/2014/main" id="{88BC6D46-0F5F-46D9-A950-6CB29FA4D502}"/>
                </a:ext>
              </a:extLst>
            </p:cNvPr>
            <p:cNvGrpSpPr/>
            <p:nvPr/>
          </p:nvGrpSpPr>
          <p:grpSpPr>
            <a:xfrm>
              <a:off x="3511136" y="-1645280"/>
              <a:ext cx="10406725" cy="7444738"/>
              <a:chOff x="1509052" y="-1544696"/>
              <a:chExt cx="10406725" cy="7444738"/>
            </a:xfrm>
          </p:grpSpPr>
          <p:sp>
            <p:nvSpPr>
              <p:cNvPr id="9" name="Arc 8">
                <a:extLst>
                  <a:ext uri="{FF2B5EF4-FFF2-40B4-BE49-F238E27FC236}">
                    <a16:creationId xmlns:a16="http://schemas.microsoft.com/office/drawing/2014/main" id="{E67F583E-6886-4022-BB72-0F10CD2D4BC3}"/>
                  </a:ext>
                </a:extLst>
              </p:cNvPr>
              <p:cNvSpPr/>
              <p:nvPr/>
            </p:nvSpPr>
            <p:spPr>
              <a:xfrm rot="5400000" flipV="1">
                <a:off x="3676355" y="-3082687"/>
                <a:ext cx="6701431" cy="9777413"/>
              </a:xfrm>
              <a:prstGeom prst="arc">
                <a:avLst>
                  <a:gd name="adj1" fmla="val 16530025"/>
                  <a:gd name="adj2" fmla="val 20028603"/>
                </a:avLst>
              </a:prstGeom>
              <a:ln w="44450">
                <a:solidFill>
                  <a:schemeClr val="accent1">
                    <a:lumMod val="50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grpSp>
            <p:nvGrpSpPr>
              <p:cNvPr id="47" name="Group 46">
                <a:extLst>
                  <a:ext uri="{FF2B5EF4-FFF2-40B4-BE49-F238E27FC236}">
                    <a16:creationId xmlns:a16="http://schemas.microsoft.com/office/drawing/2014/main" id="{E856C63E-9333-400B-800B-47EA4791C9B4}"/>
                  </a:ext>
                </a:extLst>
              </p:cNvPr>
              <p:cNvGrpSpPr/>
              <p:nvPr/>
            </p:nvGrpSpPr>
            <p:grpSpPr>
              <a:xfrm>
                <a:off x="1509052" y="1594319"/>
                <a:ext cx="7572107" cy="4305723"/>
                <a:chOff x="1509052" y="1603463"/>
                <a:chExt cx="7572107" cy="4305723"/>
              </a:xfrm>
            </p:grpSpPr>
            <p:cxnSp>
              <p:nvCxnSpPr>
                <p:cNvPr id="6" name="Straight Connector 5">
                  <a:extLst>
                    <a:ext uri="{FF2B5EF4-FFF2-40B4-BE49-F238E27FC236}">
                      <a16:creationId xmlns:a16="http://schemas.microsoft.com/office/drawing/2014/main" id="{92484249-5E69-425D-81FF-5DF693516DF2}"/>
                    </a:ext>
                  </a:extLst>
                </p:cNvPr>
                <p:cNvCxnSpPr/>
                <p:nvPr/>
              </p:nvCxnSpPr>
              <p:spPr>
                <a:xfrm>
                  <a:off x="1951348" y="2187019"/>
                  <a:ext cx="0" cy="3393649"/>
                </a:xfrm>
                <a:prstGeom prst="line">
                  <a:avLst/>
                </a:prstGeom>
                <a:ln w="28575"/>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7595D143-283A-4FDA-A1F6-EF466F1EC030}"/>
                    </a:ext>
                  </a:extLst>
                </p:cNvPr>
                <p:cNvCxnSpPr>
                  <a:cxnSpLocks/>
                </p:cNvCxnSpPr>
                <p:nvPr/>
              </p:nvCxnSpPr>
              <p:spPr>
                <a:xfrm flipH="1">
                  <a:off x="1951348" y="5580668"/>
                  <a:ext cx="4211327"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FA92F5F1-0124-4244-A153-B16DB65D2817}"/>
                    </a:ext>
                  </a:extLst>
                </p:cNvPr>
                <p:cNvCxnSpPr>
                  <a:cxnSpLocks/>
                </p:cNvCxnSpPr>
                <p:nvPr/>
              </p:nvCxnSpPr>
              <p:spPr>
                <a:xfrm>
                  <a:off x="3249164" y="2404120"/>
                  <a:ext cx="2027686" cy="3176548"/>
                </a:xfrm>
                <a:prstGeom prst="line">
                  <a:avLst/>
                </a:prstGeom>
                <a:ln w="44450">
                  <a:solidFill>
                    <a:srgbClr val="7030A0"/>
                  </a:solidFill>
                </a:ln>
              </p:spPr>
              <p:style>
                <a:lnRef idx="1">
                  <a:schemeClr val="accent6"/>
                </a:lnRef>
                <a:fillRef idx="0">
                  <a:schemeClr val="accent6"/>
                </a:fillRef>
                <a:effectRef idx="0">
                  <a:schemeClr val="accent6"/>
                </a:effectRef>
                <a:fontRef idx="minor">
                  <a:schemeClr val="tx1"/>
                </a:fontRef>
              </p:style>
            </p:cxnSp>
            <p:cxnSp>
              <p:nvCxnSpPr>
                <p:cNvPr id="15" name="Straight Connector 14">
                  <a:extLst>
                    <a:ext uri="{FF2B5EF4-FFF2-40B4-BE49-F238E27FC236}">
                      <a16:creationId xmlns:a16="http://schemas.microsoft.com/office/drawing/2014/main" id="{BE5DB8AF-0934-4BAB-A649-BFE020AB41A8}"/>
                    </a:ext>
                  </a:extLst>
                </p:cNvPr>
                <p:cNvCxnSpPr/>
                <p:nvPr/>
              </p:nvCxnSpPr>
              <p:spPr>
                <a:xfrm>
                  <a:off x="1951348" y="2904744"/>
                  <a:ext cx="1649102"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20CFCAF-2FF4-4E42-A7D8-55A76CDC2439}"/>
                    </a:ext>
                  </a:extLst>
                </p:cNvPr>
                <p:cNvCxnSpPr>
                  <a:cxnSpLocks/>
                </p:cNvCxnSpPr>
                <p:nvPr/>
              </p:nvCxnSpPr>
              <p:spPr>
                <a:xfrm>
                  <a:off x="3672893" y="3111043"/>
                  <a:ext cx="0" cy="2467763"/>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60A753F-AC75-4D53-A144-2E5A83222109}"/>
                    </a:ext>
                  </a:extLst>
                </p:cNvPr>
                <p:cNvCxnSpPr/>
                <p:nvPr/>
              </p:nvCxnSpPr>
              <p:spPr>
                <a:xfrm flipH="1">
                  <a:off x="1951348" y="4752975"/>
                  <a:ext cx="2792102"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7BE2AFC-2E19-4725-A6C4-2841C4DD12CD}"/>
                    </a:ext>
                  </a:extLst>
                </p:cNvPr>
                <p:cNvCxnSpPr/>
                <p:nvPr/>
              </p:nvCxnSpPr>
              <p:spPr>
                <a:xfrm>
                  <a:off x="4743450" y="4762500"/>
                  <a:ext cx="0" cy="818168"/>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081E5ADE-537B-4B24-90A5-3F65248D9601}"/>
                    </a:ext>
                  </a:extLst>
                </p:cNvPr>
                <p:cNvSpPr/>
                <p:nvPr/>
              </p:nvSpPr>
              <p:spPr>
                <a:xfrm>
                  <a:off x="2367846" y="2845784"/>
                  <a:ext cx="74654" cy="74654"/>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9021EA21-D004-41FC-8554-B3B2D6CBA294}"/>
                    </a:ext>
                  </a:extLst>
                </p:cNvPr>
                <p:cNvSpPr/>
                <p:nvPr/>
              </p:nvSpPr>
              <p:spPr>
                <a:xfrm>
                  <a:off x="3491958" y="2818244"/>
                  <a:ext cx="178884" cy="178884"/>
                </a:xfrm>
                <a:prstGeom prst="ellipse">
                  <a:avLst/>
                </a:prstGeom>
                <a:solidFill>
                  <a:srgbClr val="C0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639D7425-C58D-4801-92DD-6969BB8AE142}"/>
                    </a:ext>
                  </a:extLst>
                </p:cNvPr>
                <p:cNvSpPr/>
                <p:nvPr/>
              </p:nvSpPr>
              <p:spPr>
                <a:xfrm>
                  <a:off x="4054039" y="3678631"/>
                  <a:ext cx="88925" cy="8892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7389C5C8-8D9A-4091-B6F4-DDDF4C8BDB7E}"/>
                    </a:ext>
                  </a:extLst>
                </p:cNvPr>
                <p:cNvSpPr/>
                <p:nvPr/>
              </p:nvSpPr>
              <p:spPr>
                <a:xfrm>
                  <a:off x="4511102" y="4407511"/>
                  <a:ext cx="84048" cy="8404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CD718977-2D59-4484-9890-A7630FC69CAD}"/>
                    </a:ext>
                  </a:extLst>
                </p:cNvPr>
                <p:cNvSpPr/>
                <p:nvPr/>
              </p:nvSpPr>
              <p:spPr>
                <a:xfrm>
                  <a:off x="4733870" y="4740146"/>
                  <a:ext cx="80710" cy="8071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8" name="Arc 27">
                  <a:extLst>
                    <a:ext uri="{FF2B5EF4-FFF2-40B4-BE49-F238E27FC236}">
                      <a16:creationId xmlns:a16="http://schemas.microsoft.com/office/drawing/2014/main" id="{6580DBA4-CCAC-46D2-AB2D-374E7C8D4F02}"/>
                    </a:ext>
                  </a:extLst>
                </p:cNvPr>
                <p:cNvSpPr/>
                <p:nvPr/>
              </p:nvSpPr>
              <p:spPr>
                <a:xfrm>
                  <a:off x="3453066" y="2945417"/>
                  <a:ext cx="757647" cy="706053"/>
                </a:xfrm>
                <a:prstGeom prst="arc">
                  <a:avLst>
                    <a:gd name="adj1" fmla="val 16200000"/>
                    <a:gd name="adj2" fmla="val 1986912"/>
                  </a:avLst>
                </a:prstGeom>
                <a:ln w="25400">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29" name="Arc 28">
                  <a:extLst>
                    <a:ext uri="{FF2B5EF4-FFF2-40B4-BE49-F238E27FC236}">
                      <a16:creationId xmlns:a16="http://schemas.microsoft.com/office/drawing/2014/main" id="{1BC58A6E-BE7B-43F4-9AE4-CF0976FE570E}"/>
                    </a:ext>
                  </a:extLst>
                </p:cNvPr>
                <p:cNvSpPr/>
                <p:nvPr/>
              </p:nvSpPr>
              <p:spPr>
                <a:xfrm>
                  <a:off x="3905099" y="3731641"/>
                  <a:ext cx="757647" cy="706053"/>
                </a:xfrm>
                <a:prstGeom prst="arc">
                  <a:avLst>
                    <a:gd name="adj1" fmla="val 16200000"/>
                    <a:gd name="adj2" fmla="val 1986912"/>
                  </a:avLst>
                </a:prstGeom>
                <a:ln w="25400">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0" name="Arc 29">
                  <a:extLst>
                    <a:ext uri="{FF2B5EF4-FFF2-40B4-BE49-F238E27FC236}">
                      <a16:creationId xmlns:a16="http://schemas.microsoft.com/office/drawing/2014/main" id="{52975372-A987-480F-B654-BCFDA16F3BFB}"/>
                    </a:ext>
                  </a:extLst>
                </p:cNvPr>
                <p:cNvSpPr/>
                <p:nvPr/>
              </p:nvSpPr>
              <p:spPr>
                <a:xfrm>
                  <a:off x="4317172" y="4440119"/>
                  <a:ext cx="959678" cy="1026059"/>
                </a:xfrm>
                <a:prstGeom prst="arc">
                  <a:avLst>
                    <a:gd name="adj1" fmla="val 16200000"/>
                    <a:gd name="adj2" fmla="val 1986912"/>
                  </a:avLst>
                </a:prstGeom>
                <a:ln w="25400">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0160436A-F137-400E-B4ED-DE9D305A4D73}"/>
                    </a:ext>
                  </a:extLst>
                </p:cNvPr>
                <p:cNvSpPr txBox="1"/>
                <p:nvPr/>
              </p:nvSpPr>
              <p:spPr>
                <a:xfrm>
                  <a:off x="3438549" y="5539854"/>
                  <a:ext cx="466543" cy="369332"/>
                </a:xfrm>
                <a:prstGeom prst="rect">
                  <a:avLst/>
                </a:prstGeom>
                <a:noFill/>
              </p:spPr>
              <p:txBody>
                <a:bodyPr wrap="square" rtlCol="0">
                  <a:spAutoFit/>
                </a:bodyPr>
                <a:lstStyle/>
                <a:p>
                  <a:r>
                    <a:rPr lang="en-US" dirty="0"/>
                    <a:t>Q</a:t>
                  </a:r>
                  <a:r>
                    <a:rPr lang="en-US" baseline="-25000" dirty="0"/>
                    <a:t>E</a:t>
                  </a:r>
                  <a:endParaRPr lang="en-US" dirty="0"/>
                </a:p>
              </p:txBody>
            </p:sp>
            <p:sp>
              <p:nvSpPr>
                <p:cNvPr id="32" name="TextBox 31">
                  <a:extLst>
                    <a:ext uri="{FF2B5EF4-FFF2-40B4-BE49-F238E27FC236}">
                      <a16:creationId xmlns:a16="http://schemas.microsoft.com/office/drawing/2014/main" id="{FCD9C5C1-AEE4-4BE3-AB24-4F79BD988AEF}"/>
                    </a:ext>
                  </a:extLst>
                </p:cNvPr>
                <p:cNvSpPr txBox="1"/>
                <p:nvPr/>
              </p:nvSpPr>
              <p:spPr>
                <a:xfrm>
                  <a:off x="4578323" y="5539854"/>
                  <a:ext cx="466543" cy="369332"/>
                </a:xfrm>
                <a:prstGeom prst="rect">
                  <a:avLst/>
                </a:prstGeom>
                <a:noFill/>
              </p:spPr>
              <p:txBody>
                <a:bodyPr wrap="square" rtlCol="0">
                  <a:spAutoFit/>
                </a:bodyPr>
                <a:lstStyle/>
                <a:p>
                  <a:r>
                    <a:rPr lang="en-US" dirty="0"/>
                    <a:t>Q*</a:t>
                  </a:r>
                </a:p>
              </p:txBody>
            </p:sp>
            <p:sp>
              <p:nvSpPr>
                <p:cNvPr id="33" name="TextBox 32">
                  <a:extLst>
                    <a:ext uri="{FF2B5EF4-FFF2-40B4-BE49-F238E27FC236}">
                      <a16:creationId xmlns:a16="http://schemas.microsoft.com/office/drawing/2014/main" id="{5FC70B14-463A-4212-BD1F-60E4E174A8A1}"/>
                    </a:ext>
                  </a:extLst>
                </p:cNvPr>
                <p:cNvSpPr txBox="1"/>
                <p:nvPr/>
              </p:nvSpPr>
              <p:spPr>
                <a:xfrm>
                  <a:off x="1509052" y="4608611"/>
                  <a:ext cx="496383" cy="369332"/>
                </a:xfrm>
                <a:prstGeom prst="rect">
                  <a:avLst/>
                </a:prstGeom>
                <a:noFill/>
              </p:spPr>
              <p:txBody>
                <a:bodyPr wrap="square" rtlCol="0">
                  <a:spAutoFit/>
                </a:bodyPr>
                <a:lstStyle/>
                <a:p>
                  <a:r>
                    <a:rPr lang="en-US" dirty="0"/>
                    <a:t>P*</a:t>
                  </a:r>
                </a:p>
              </p:txBody>
            </p:sp>
            <p:sp>
              <p:nvSpPr>
                <p:cNvPr id="34" name="TextBox 33">
                  <a:extLst>
                    <a:ext uri="{FF2B5EF4-FFF2-40B4-BE49-F238E27FC236}">
                      <a16:creationId xmlns:a16="http://schemas.microsoft.com/office/drawing/2014/main" id="{37B90276-7C71-44C1-8354-A33547BE0797}"/>
                    </a:ext>
                  </a:extLst>
                </p:cNvPr>
                <p:cNvSpPr txBox="1"/>
                <p:nvPr/>
              </p:nvSpPr>
              <p:spPr>
                <a:xfrm>
                  <a:off x="1509454" y="2650271"/>
                  <a:ext cx="540682" cy="369332"/>
                </a:xfrm>
                <a:prstGeom prst="rect">
                  <a:avLst/>
                </a:prstGeom>
                <a:noFill/>
              </p:spPr>
              <p:txBody>
                <a:bodyPr wrap="square" rtlCol="0">
                  <a:spAutoFit/>
                </a:bodyPr>
                <a:lstStyle/>
                <a:p>
                  <a:r>
                    <a:rPr lang="en-US" b="1" dirty="0">
                      <a:solidFill>
                        <a:srgbClr val="C00000"/>
                      </a:solidFill>
                    </a:rPr>
                    <a:t>P</a:t>
                  </a:r>
                  <a:r>
                    <a:rPr lang="en-US" b="1" baseline="-25000" dirty="0">
                      <a:solidFill>
                        <a:srgbClr val="C00000"/>
                      </a:solidFill>
                    </a:rPr>
                    <a:t>M</a:t>
                  </a:r>
                  <a:endParaRPr lang="en-US" b="1" dirty="0">
                    <a:solidFill>
                      <a:srgbClr val="C00000"/>
                    </a:solidFill>
                  </a:endParaRPr>
                </a:p>
              </p:txBody>
            </p:sp>
            <p:sp>
              <p:nvSpPr>
                <p:cNvPr id="35" name="TextBox 34">
                  <a:extLst>
                    <a:ext uri="{FF2B5EF4-FFF2-40B4-BE49-F238E27FC236}">
                      <a16:creationId xmlns:a16="http://schemas.microsoft.com/office/drawing/2014/main" id="{A7366F62-B269-4CAF-B6E4-37BB32F3283D}"/>
                    </a:ext>
                  </a:extLst>
                </p:cNvPr>
                <p:cNvSpPr txBox="1"/>
                <p:nvPr/>
              </p:nvSpPr>
              <p:spPr>
                <a:xfrm>
                  <a:off x="3839055" y="2079496"/>
                  <a:ext cx="2411622" cy="338554"/>
                </a:xfrm>
                <a:prstGeom prst="rect">
                  <a:avLst/>
                </a:prstGeom>
                <a:noFill/>
              </p:spPr>
              <p:txBody>
                <a:bodyPr wrap="none" rtlCol="0">
                  <a:spAutoFit/>
                </a:bodyPr>
                <a:lstStyle/>
                <a:p>
                  <a:r>
                    <a:rPr lang="en-US" sz="1600" b="1" dirty="0">
                      <a:solidFill>
                        <a:srgbClr val="7030A0"/>
                      </a:solidFill>
                    </a:rPr>
                    <a:t>Entrant’s Demand Curve</a:t>
                  </a:r>
                </a:p>
              </p:txBody>
            </p:sp>
            <p:cxnSp>
              <p:nvCxnSpPr>
                <p:cNvPr id="37" name="Straight Arrow Connector 36">
                  <a:extLst>
                    <a:ext uri="{FF2B5EF4-FFF2-40B4-BE49-F238E27FC236}">
                      <a16:creationId xmlns:a16="http://schemas.microsoft.com/office/drawing/2014/main" id="{B5983B9F-7674-4546-A4AE-0AF8DA335A0A}"/>
                    </a:ext>
                  </a:extLst>
                </p:cNvPr>
                <p:cNvCxnSpPr>
                  <a:cxnSpLocks/>
                </p:cNvCxnSpPr>
                <p:nvPr/>
              </p:nvCxnSpPr>
              <p:spPr>
                <a:xfrm flipH="1">
                  <a:off x="3438549" y="2312359"/>
                  <a:ext cx="457199" cy="242064"/>
                </a:xfrm>
                <a:prstGeom prst="straightConnector1">
                  <a:avLst/>
                </a:prstGeom>
                <a:ln w="444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9A5AE6A4-CFF6-453B-BE95-01C8EE7BD7B2}"/>
                    </a:ext>
                  </a:extLst>
                </p:cNvPr>
                <p:cNvSpPr txBox="1"/>
                <p:nvPr/>
              </p:nvSpPr>
              <p:spPr>
                <a:xfrm>
                  <a:off x="3104422" y="1603463"/>
                  <a:ext cx="5193088" cy="338554"/>
                </a:xfrm>
                <a:prstGeom prst="rect">
                  <a:avLst/>
                </a:prstGeom>
                <a:noFill/>
                <a:ln w="28575">
                  <a:solidFill>
                    <a:schemeClr val="tx1"/>
                  </a:solidFill>
                </a:ln>
              </p:spPr>
              <p:txBody>
                <a:bodyPr wrap="none" rtlCol="0">
                  <a:spAutoFit/>
                </a:bodyPr>
                <a:lstStyle/>
                <a:p>
                  <a:r>
                    <a:rPr lang="en-US" sz="1600" b="1" dirty="0">
                      <a:solidFill>
                        <a:schemeClr val="accent1">
                          <a:lumMod val="50000"/>
                        </a:schemeClr>
                      </a:solidFill>
                    </a:rPr>
                    <a:t>Entrant’s “Breakeven” Price/Output Curve (ATC; </a:t>
                  </a:r>
                  <a:r>
                    <a:rPr lang="en-US" sz="1600" b="1" dirty="0" err="1">
                      <a:solidFill>
                        <a:schemeClr val="accent1">
                          <a:lumMod val="50000"/>
                        </a:schemeClr>
                      </a:solidFill>
                    </a:rPr>
                    <a:t>MVS</a:t>
                  </a:r>
                  <a:r>
                    <a:rPr lang="en-US" sz="1600" b="1" dirty="0">
                      <a:solidFill>
                        <a:schemeClr val="accent1">
                          <a:lumMod val="50000"/>
                        </a:schemeClr>
                      </a:solidFill>
                    </a:rPr>
                    <a:t>)</a:t>
                  </a:r>
                </a:p>
              </p:txBody>
            </p:sp>
            <p:cxnSp>
              <p:nvCxnSpPr>
                <p:cNvPr id="42" name="Straight Arrow Connector 41">
                  <a:extLst>
                    <a:ext uri="{FF2B5EF4-FFF2-40B4-BE49-F238E27FC236}">
                      <a16:creationId xmlns:a16="http://schemas.microsoft.com/office/drawing/2014/main" id="{A9296F6F-B7DB-4996-8162-B2F1C38F1703}"/>
                    </a:ext>
                  </a:extLst>
                </p:cNvPr>
                <p:cNvCxnSpPr>
                  <a:cxnSpLocks/>
                </p:cNvCxnSpPr>
                <p:nvPr/>
              </p:nvCxnSpPr>
              <p:spPr>
                <a:xfrm flipH="1">
                  <a:off x="2330713" y="1899343"/>
                  <a:ext cx="732225" cy="426833"/>
                </a:xfrm>
                <a:prstGeom prst="straightConnector1">
                  <a:avLst/>
                </a:prstGeom>
                <a:ln w="44450">
                  <a:solidFill>
                    <a:schemeClr val="accent1">
                      <a:lumMod val="50000"/>
                    </a:schemeClr>
                  </a:solidFill>
                  <a:tailEnd type="triangle"/>
                </a:ln>
              </p:spPr>
              <p:style>
                <a:lnRef idx="1">
                  <a:schemeClr val="dk1"/>
                </a:lnRef>
                <a:fillRef idx="0">
                  <a:schemeClr val="dk1"/>
                </a:fillRef>
                <a:effectRef idx="0">
                  <a:schemeClr val="dk1"/>
                </a:effectRef>
                <a:fontRef idx="minor">
                  <a:schemeClr val="tx1"/>
                </a:fontRef>
              </p:style>
            </p:cxnSp>
            <p:sp>
              <p:nvSpPr>
                <p:cNvPr id="44" name="TextBox 43">
                  <a:extLst>
                    <a:ext uri="{FF2B5EF4-FFF2-40B4-BE49-F238E27FC236}">
                      <a16:creationId xmlns:a16="http://schemas.microsoft.com/office/drawing/2014/main" id="{83E29882-9061-4E8D-BCC7-353863C254D2}"/>
                    </a:ext>
                  </a:extLst>
                </p:cNvPr>
                <p:cNvSpPr txBox="1"/>
                <p:nvPr/>
              </p:nvSpPr>
              <p:spPr>
                <a:xfrm>
                  <a:off x="5730818" y="2698445"/>
                  <a:ext cx="3350341" cy="369332"/>
                </a:xfrm>
                <a:prstGeom prst="rect">
                  <a:avLst/>
                </a:prstGeom>
                <a:noFill/>
                <a:ln w="22225">
                  <a:solidFill>
                    <a:srgbClr val="C00000"/>
                  </a:solidFill>
                </a:ln>
              </p:spPr>
              <p:txBody>
                <a:bodyPr wrap="none" rtlCol="0">
                  <a:spAutoFit/>
                </a:bodyPr>
                <a:lstStyle/>
                <a:p>
                  <a:r>
                    <a:rPr lang="en-US" b="1" dirty="0">
                      <a:solidFill>
                        <a:srgbClr val="C00000"/>
                      </a:solidFill>
                    </a:rPr>
                    <a:t>Post-Entry Price War Dynamics</a:t>
                  </a:r>
                </a:p>
              </p:txBody>
            </p:sp>
            <p:cxnSp>
              <p:nvCxnSpPr>
                <p:cNvPr id="46" name="Straight Arrow Connector 45">
                  <a:extLst>
                    <a:ext uri="{FF2B5EF4-FFF2-40B4-BE49-F238E27FC236}">
                      <a16:creationId xmlns:a16="http://schemas.microsoft.com/office/drawing/2014/main" id="{336D5E3D-D2A1-4AC9-BDAB-432B5365653E}"/>
                    </a:ext>
                  </a:extLst>
                </p:cNvPr>
                <p:cNvCxnSpPr>
                  <a:cxnSpLocks/>
                </p:cNvCxnSpPr>
                <p:nvPr/>
              </p:nvCxnSpPr>
              <p:spPr>
                <a:xfrm flipH="1">
                  <a:off x="5037828" y="3178774"/>
                  <a:ext cx="663138" cy="451584"/>
                </a:xfrm>
                <a:prstGeom prst="straightConnector1">
                  <a:avLst/>
                </a:prstGeom>
                <a:ln w="69850">
                  <a:solidFill>
                    <a:srgbClr val="C00000"/>
                  </a:solidFill>
                  <a:tailEnd type="stealth" w="lg" len="lg"/>
                </a:ln>
              </p:spPr>
              <p:style>
                <a:lnRef idx="1">
                  <a:schemeClr val="accent6"/>
                </a:lnRef>
                <a:fillRef idx="0">
                  <a:schemeClr val="accent6"/>
                </a:fillRef>
                <a:effectRef idx="0">
                  <a:schemeClr val="accent6"/>
                </a:effectRef>
                <a:fontRef idx="minor">
                  <a:schemeClr val="tx1"/>
                </a:fontRef>
              </p:style>
            </p:cxnSp>
          </p:grpSp>
        </p:grpSp>
        <p:cxnSp>
          <p:nvCxnSpPr>
            <p:cNvPr id="57" name="Straight Arrow Connector 56">
              <a:extLst>
                <a:ext uri="{FF2B5EF4-FFF2-40B4-BE49-F238E27FC236}">
                  <a16:creationId xmlns:a16="http://schemas.microsoft.com/office/drawing/2014/main" id="{09FA28FF-EEF7-4AFC-9232-1BB473BE9E87}"/>
                </a:ext>
              </a:extLst>
            </p:cNvPr>
            <p:cNvCxnSpPr>
              <a:cxnSpLocks/>
            </p:cNvCxnSpPr>
            <p:nvPr/>
          </p:nvCxnSpPr>
          <p:spPr>
            <a:xfrm flipH="1">
              <a:off x="7531433" y="4441016"/>
              <a:ext cx="989685" cy="603561"/>
            </a:xfrm>
            <a:prstGeom prst="straightConnector1">
              <a:avLst/>
            </a:prstGeom>
            <a:ln w="69850">
              <a:solidFill>
                <a:srgbClr val="C00000"/>
              </a:solidFill>
              <a:tailEnd type="stealth" w="lg" len="lg"/>
            </a:ln>
          </p:spPr>
          <p:style>
            <a:lnRef idx="1">
              <a:schemeClr val="accent6"/>
            </a:lnRef>
            <a:fillRef idx="0">
              <a:schemeClr val="accent6"/>
            </a:fillRef>
            <a:effectRef idx="0">
              <a:schemeClr val="accent6"/>
            </a:effectRef>
            <a:fontRef idx="minor">
              <a:schemeClr val="tx1"/>
            </a:fontRef>
          </p:style>
        </p:cxnSp>
        <p:sp>
          <p:nvSpPr>
            <p:cNvPr id="63" name="TextBox 62">
              <a:extLst>
                <a:ext uri="{FF2B5EF4-FFF2-40B4-BE49-F238E27FC236}">
                  <a16:creationId xmlns:a16="http://schemas.microsoft.com/office/drawing/2014/main" id="{0705CC2F-C461-4DF7-9492-CCA7B811B3E6}"/>
                </a:ext>
              </a:extLst>
            </p:cNvPr>
            <p:cNvSpPr txBox="1"/>
            <p:nvPr/>
          </p:nvSpPr>
          <p:spPr>
            <a:xfrm>
              <a:off x="8519344" y="3890551"/>
              <a:ext cx="2896947" cy="2308324"/>
            </a:xfrm>
            <a:prstGeom prst="rect">
              <a:avLst/>
            </a:prstGeom>
            <a:noFill/>
            <a:ln w="22225">
              <a:solidFill>
                <a:srgbClr val="C00000"/>
              </a:solidFill>
            </a:ln>
          </p:spPr>
          <p:txBody>
            <a:bodyPr wrap="none" rtlCol="0">
              <a:spAutoFit/>
            </a:bodyPr>
            <a:lstStyle/>
            <a:p>
              <a:r>
                <a:rPr lang="en-US" b="1" dirty="0">
                  <a:solidFill>
                    <a:srgbClr val="C00000"/>
                  </a:solidFill>
                </a:rPr>
                <a:t>Entrant Unprofitable at</a:t>
              </a:r>
            </a:p>
            <a:p>
              <a:r>
                <a:rPr lang="en-US" b="1" dirty="0">
                  <a:solidFill>
                    <a:srgbClr val="C00000"/>
                  </a:solidFill>
                </a:rPr>
                <a:t>Final Mkt Equilibrium.</a:t>
              </a:r>
            </a:p>
            <a:p>
              <a:endParaRPr lang="en-US" b="1" dirty="0">
                <a:solidFill>
                  <a:srgbClr val="C00000"/>
                </a:solidFill>
              </a:endParaRPr>
            </a:p>
            <a:p>
              <a:r>
                <a:rPr lang="en-US" b="1" dirty="0">
                  <a:solidFill>
                    <a:srgbClr val="0070C0"/>
                  </a:solidFill>
                </a:rPr>
                <a:t>At this price, it would need </a:t>
              </a:r>
            </a:p>
            <a:p>
              <a:r>
                <a:rPr lang="en-US" b="1" dirty="0">
                  <a:solidFill>
                    <a:srgbClr val="0070C0"/>
                  </a:solidFill>
                </a:rPr>
                <a:t>To sell more than demand </a:t>
              </a:r>
            </a:p>
            <a:p>
              <a:r>
                <a:rPr lang="en-US" b="1" dirty="0">
                  <a:solidFill>
                    <a:srgbClr val="0070C0"/>
                  </a:solidFill>
                </a:rPr>
                <a:t>warrants.  For this sales</a:t>
              </a:r>
            </a:p>
            <a:p>
              <a:r>
                <a:rPr lang="en-US" b="1" dirty="0">
                  <a:solidFill>
                    <a:srgbClr val="0070C0"/>
                  </a:solidFill>
                </a:rPr>
                <a:t>level, it would need to get</a:t>
              </a:r>
            </a:p>
            <a:p>
              <a:r>
                <a:rPr lang="en-US" b="1" dirty="0">
                  <a:solidFill>
                    <a:srgbClr val="0070C0"/>
                  </a:solidFill>
                </a:rPr>
                <a:t>a higher price</a:t>
              </a:r>
            </a:p>
          </p:txBody>
        </p:sp>
        <p:sp>
          <p:nvSpPr>
            <p:cNvPr id="64" name="TextBox 63">
              <a:extLst>
                <a:ext uri="{FF2B5EF4-FFF2-40B4-BE49-F238E27FC236}">
                  <a16:creationId xmlns:a16="http://schemas.microsoft.com/office/drawing/2014/main" id="{3777EFC4-CC63-45B8-8BC1-D501528208AF}"/>
                </a:ext>
              </a:extLst>
            </p:cNvPr>
            <p:cNvSpPr txBox="1"/>
            <p:nvPr/>
          </p:nvSpPr>
          <p:spPr>
            <a:xfrm>
              <a:off x="1700227" y="1903448"/>
              <a:ext cx="1095906" cy="830997"/>
            </a:xfrm>
            <a:prstGeom prst="rect">
              <a:avLst/>
            </a:prstGeom>
            <a:noFill/>
          </p:spPr>
          <p:txBody>
            <a:bodyPr wrap="square" rtlCol="0">
              <a:spAutoFit/>
            </a:bodyPr>
            <a:lstStyle/>
            <a:p>
              <a:r>
                <a:rPr lang="en-US" sz="1600" b="1" dirty="0"/>
                <a:t>Pre-Entry Monopoly Price</a:t>
              </a:r>
            </a:p>
          </p:txBody>
        </p:sp>
        <p:cxnSp>
          <p:nvCxnSpPr>
            <p:cNvPr id="65" name="Straight Arrow Connector 64">
              <a:extLst>
                <a:ext uri="{FF2B5EF4-FFF2-40B4-BE49-F238E27FC236}">
                  <a16:creationId xmlns:a16="http://schemas.microsoft.com/office/drawing/2014/main" id="{649A60A9-9684-4947-9E75-C66E97C766AF}"/>
                </a:ext>
              </a:extLst>
            </p:cNvPr>
            <p:cNvCxnSpPr>
              <a:cxnSpLocks/>
            </p:cNvCxnSpPr>
            <p:nvPr/>
          </p:nvCxnSpPr>
          <p:spPr>
            <a:xfrm>
              <a:off x="2738121" y="2268620"/>
              <a:ext cx="800923" cy="439479"/>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4A3CDD68-5196-4741-9F2F-B1800EFF56CF}"/>
                </a:ext>
              </a:extLst>
            </p:cNvPr>
            <p:cNvSpPr txBox="1"/>
            <p:nvPr/>
          </p:nvSpPr>
          <p:spPr>
            <a:xfrm>
              <a:off x="1760011" y="3960274"/>
              <a:ext cx="1297157" cy="1077218"/>
            </a:xfrm>
            <a:prstGeom prst="rect">
              <a:avLst/>
            </a:prstGeom>
            <a:noFill/>
          </p:spPr>
          <p:txBody>
            <a:bodyPr wrap="square" rtlCol="0">
              <a:spAutoFit/>
            </a:bodyPr>
            <a:lstStyle/>
            <a:p>
              <a:r>
                <a:rPr lang="en-US" sz="1600" b="1" dirty="0"/>
                <a:t>Entrant’s Minimum Breakeven Price</a:t>
              </a:r>
            </a:p>
          </p:txBody>
        </p:sp>
        <p:cxnSp>
          <p:nvCxnSpPr>
            <p:cNvPr id="70" name="Straight Arrow Connector 69">
              <a:extLst>
                <a:ext uri="{FF2B5EF4-FFF2-40B4-BE49-F238E27FC236}">
                  <a16:creationId xmlns:a16="http://schemas.microsoft.com/office/drawing/2014/main" id="{EA381150-5BA5-4DC5-9CFB-806504A9691B}"/>
                </a:ext>
              </a:extLst>
            </p:cNvPr>
            <p:cNvCxnSpPr>
              <a:cxnSpLocks/>
            </p:cNvCxnSpPr>
            <p:nvPr/>
          </p:nvCxnSpPr>
          <p:spPr>
            <a:xfrm>
              <a:off x="2805051" y="4381831"/>
              <a:ext cx="679055" cy="29711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0" name="Oval 79">
              <a:extLst>
                <a:ext uri="{FF2B5EF4-FFF2-40B4-BE49-F238E27FC236}">
                  <a16:creationId xmlns:a16="http://schemas.microsoft.com/office/drawing/2014/main" id="{4FB01743-1D1B-4F9E-B243-37D31AAE3203}"/>
                </a:ext>
              </a:extLst>
            </p:cNvPr>
            <p:cNvSpPr/>
            <p:nvPr/>
          </p:nvSpPr>
          <p:spPr>
            <a:xfrm>
              <a:off x="5632451" y="2934919"/>
              <a:ext cx="88925" cy="88925"/>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81" name="Straight Connector 80">
              <a:extLst>
                <a:ext uri="{FF2B5EF4-FFF2-40B4-BE49-F238E27FC236}">
                  <a16:creationId xmlns:a16="http://schemas.microsoft.com/office/drawing/2014/main" id="{2982E477-4D13-4E95-93BC-FA15A187778B}"/>
                </a:ext>
              </a:extLst>
            </p:cNvPr>
            <p:cNvCxnSpPr>
              <a:cxnSpLocks/>
              <a:endCxn id="80" idx="6"/>
            </p:cNvCxnSpPr>
            <p:nvPr/>
          </p:nvCxnSpPr>
          <p:spPr>
            <a:xfrm flipV="1">
              <a:off x="3935144" y="2979382"/>
              <a:ext cx="1786232" cy="7658"/>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009E338D-0501-4C10-AA83-5CDA73490413}"/>
                </a:ext>
              </a:extLst>
            </p:cNvPr>
            <p:cNvSpPr txBox="1"/>
            <p:nvPr/>
          </p:nvSpPr>
          <p:spPr>
            <a:xfrm>
              <a:off x="3520156" y="2807846"/>
              <a:ext cx="478294" cy="369332"/>
            </a:xfrm>
            <a:prstGeom prst="rect">
              <a:avLst/>
            </a:prstGeom>
            <a:noFill/>
          </p:spPr>
          <p:txBody>
            <a:bodyPr wrap="square" rtlCol="0">
              <a:spAutoFit/>
            </a:bodyPr>
            <a:lstStyle/>
            <a:p>
              <a:r>
                <a:rPr lang="en-US" dirty="0"/>
                <a:t>P</a:t>
              </a:r>
              <a:r>
                <a:rPr lang="en-US" baseline="-25000" dirty="0"/>
                <a:t>E</a:t>
              </a:r>
              <a:endParaRPr lang="en-US" dirty="0"/>
            </a:p>
          </p:txBody>
        </p:sp>
        <p:sp>
          <p:nvSpPr>
            <p:cNvPr id="85" name="TextBox 84">
              <a:extLst>
                <a:ext uri="{FF2B5EF4-FFF2-40B4-BE49-F238E27FC236}">
                  <a16:creationId xmlns:a16="http://schemas.microsoft.com/office/drawing/2014/main" id="{13EF554A-6C06-49A7-B13E-FB5CADFCE885}"/>
                </a:ext>
              </a:extLst>
            </p:cNvPr>
            <p:cNvSpPr txBox="1"/>
            <p:nvPr/>
          </p:nvSpPr>
          <p:spPr>
            <a:xfrm>
              <a:off x="1735069" y="3042466"/>
              <a:ext cx="1140805" cy="830997"/>
            </a:xfrm>
            <a:prstGeom prst="rect">
              <a:avLst/>
            </a:prstGeom>
            <a:noFill/>
          </p:spPr>
          <p:txBody>
            <a:bodyPr wrap="square" rtlCol="0">
              <a:spAutoFit/>
            </a:bodyPr>
            <a:lstStyle/>
            <a:p>
              <a:r>
                <a:rPr lang="en-US" sz="1600" b="1" dirty="0"/>
                <a:t>Entrant’s Initial Price</a:t>
              </a:r>
            </a:p>
          </p:txBody>
        </p:sp>
        <p:cxnSp>
          <p:nvCxnSpPr>
            <p:cNvPr id="86" name="Straight Arrow Connector 85">
              <a:extLst>
                <a:ext uri="{FF2B5EF4-FFF2-40B4-BE49-F238E27FC236}">
                  <a16:creationId xmlns:a16="http://schemas.microsoft.com/office/drawing/2014/main" id="{351BBB87-048F-446B-AD49-69615452257C}"/>
                </a:ext>
              </a:extLst>
            </p:cNvPr>
            <p:cNvCxnSpPr>
              <a:cxnSpLocks/>
              <a:endCxn id="83" idx="1"/>
            </p:cNvCxnSpPr>
            <p:nvPr/>
          </p:nvCxnSpPr>
          <p:spPr>
            <a:xfrm flipV="1">
              <a:off x="2664168" y="2992512"/>
              <a:ext cx="855988" cy="35172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0" name="TextBox 49">
            <a:extLst>
              <a:ext uri="{FF2B5EF4-FFF2-40B4-BE49-F238E27FC236}">
                <a16:creationId xmlns:a16="http://schemas.microsoft.com/office/drawing/2014/main" id="{3786A1BA-21FF-4DE2-A87E-E2293096CB43}"/>
              </a:ext>
            </a:extLst>
          </p:cNvPr>
          <p:cNvSpPr txBox="1"/>
          <p:nvPr/>
        </p:nvSpPr>
        <p:spPr>
          <a:xfrm>
            <a:off x="3310992" y="4509468"/>
            <a:ext cx="824063" cy="369332"/>
          </a:xfrm>
          <a:prstGeom prst="rect">
            <a:avLst/>
          </a:prstGeom>
          <a:noFill/>
        </p:spPr>
        <p:txBody>
          <a:bodyPr wrap="square" rtlCol="0">
            <a:spAutoFit/>
          </a:bodyPr>
          <a:lstStyle/>
          <a:p>
            <a:r>
              <a:rPr lang="en-US" b="1" dirty="0" err="1">
                <a:solidFill>
                  <a:srgbClr val="C00000"/>
                </a:solidFill>
              </a:rPr>
              <a:t>P</a:t>
            </a:r>
            <a:r>
              <a:rPr lang="en-US" b="1" baseline="-25000" dirty="0" err="1">
                <a:solidFill>
                  <a:srgbClr val="C00000"/>
                </a:solidFill>
              </a:rPr>
              <a:t>EQUIL</a:t>
            </a:r>
            <a:endParaRPr lang="en-US" b="1" dirty="0">
              <a:solidFill>
                <a:srgbClr val="C00000"/>
              </a:solidFill>
            </a:endParaRPr>
          </a:p>
        </p:txBody>
      </p:sp>
      <p:cxnSp>
        <p:nvCxnSpPr>
          <p:cNvPr id="107" name="Straight Connector 106">
            <a:extLst>
              <a:ext uri="{FF2B5EF4-FFF2-40B4-BE49-F238E27FC236}">
                <a16:creationId xmlns:a16="http://schemas.microsoft.com/office/drawing/2014/main" id="{8A49D8B2-53BB-4DC2-A197-8B51FF7506D1}"/>
              </a:ext>
            </a:extLst>
          </p:cNvPr>
          <p:cNvCxnSpPr>
            <a:cxnSpLocks/>
          </p:cNvCxnSpPr>
          <p:nvPr/>
        </p:nvCxnSpPr>
        <p:spPr>
          <a:xfrm flipH="1" flipV="1">
            <a:off x="4456390" y="4685931"/>
            <a:ext cx="3086481" cy="27735"/>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A1CC223C-B5AD-406E-BD5B-CE2DC1F227A6}"/>
              </a:ext>
            </a:extLst>
          </p:cNvPr>
          <p:cNvSpPr txBox="1"/>
          <p:nvPr/>
        </p:nvSpPr>
        <p:spPr>
          <a:xfrm>
            <a:off x="1953003" y="5083371"/>
            <a:ext cx="1095906" cy="584775"/>
          </a:xfrm>
          <a:prstGeom prst="rect">
            <a:avLst/>
          </a:prstGeom>
          <a:noFill/>
          <a:ln w="28575">
            <a:solidFill>
              <a:schemeClr val="tx1"/>
            </a:solidFill>
          </a:ln>
        </p:spPr>
        <p:txBody>
          <a:bodyPr wrap="square" rtlCol="0">
            <a:spAutoFit/>
          </a:bodyPr>
          <a:lstStyle/>
          <a:p>
            <a:r>
              <a:rPr lang="en-US" sz="1600" b="1" dirty="0">
                <a:solidFill>
                  <a:srgbClr val="C00000"/>
                </a:solidFill>
              </a:rPr>
              <a:t>Mkt </a:t>
            </a:r>
            <a:r>
              <a:rPr lang="en-US" sz="1600" b="1" dirty="0" err="1">
                <a:solidFill>
                  <a:srgbClr val="C00000"/>
                </a:solidFill>
              </a:rPr>
              <a:t>Equil</a:t>
            </a:r>
            <a:r>
              <a:rPr lang="en-US" sz="1600" b="1" dirty="0">
                <a:solidFill>
                  <a:srgbClr val="C00000"/>
                </a:solidFill>
              </a:rPr>
              <a:t> Price</a:t>
            </a:r>
          </a:p>
        </p:txBody>
      </p:sp>
      <p:cxnSp>
        <p:nvCxnSpPr>
          <p:cNvPr id="110" name="Straight Arrow Connector 109">
            <a:extLst>
              <a:ext uri="{FF2B5EF4-FFF2-40B4-BE49-F238E27FC236}">
                <a16:creationId xmlns:a16="http://schemas.microsoft.com/office/drawing/2014/main" id="{8DF74CC7-11E9-447A-B4B6-7DFD9F3D11ED}"/>
              </a:ext>
            </a:extLst>
          </p:cNvPr>
          <p:cNvCxnSpPr>
            <a:cxnSpLocks/>
          </p:cNvCxnSpPr>
          <p:nvPr/>
        </p:nvCxnSpPr>
        <p:spPr>
          <a:xfrm flipV="1">
            <a:off x="3143601" y="4949870"/>
            <a:ext cx="389960" cy="23546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CEF82DC-56A2-4F82-924C-799FD705C26B}"/>
              </a:ext>
            </a:extLst>
          </p:cNvPr>
          <p:cNvCxnSpPr>
            <a:cxnSpLocks/>
          </p:cNvCxnSpPr>
          <p:nvPr/>
        </p:nvCxnSpPr>
        <p:spPr>
          <a:xfrm flipH="1" flipV="1">
            <a:off x="7488282" y="4320667"/>
            <a:ext cx="25609" cy="746934"/>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1E8CBD94-7681-4B42-B3A5-375EA423B5B2}"/>
              </a:ext>
            </a:extLst>
          </p:cNvPr>
          <p:cNvSpPr/>
          <p:nvPr/>
        </p:nvSpPr>
        <p:spPr>
          <a:xfrm flipV="1">
            <a:off x="7167788" y="4153419"/>
            <a:ext cx="168932" cy="18627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Oval 2">
            <a:extLst>
              <a:ext uri="{FF2B5EF4-FFF2-40B4-BE49-F238E27FC236}">
                <a16:creationId xmlns:a16="http://schemas.microsoft.com/office/drawing/2014/main" id="{3B5352FB-A723-4253-B71E-30775BE22748}"/>
              </a:ext>
            </a:extLst>
          </p:cNvPr>
          <p:cNvSpPr/>
          <p:nvPr/>
        </p:nvSpPr>
        <p:spPr>
          <a:xfrm flipV="1">
            <a:off x="7429183" y="4603125"/>
            <a:ext cx="201469" cy="165613"/>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7854102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C3138-A56A-4820-A17D-1983DA662D3F}"/>
              </a:ext>
            </a:extLst>
          </p:cNvPr>
          <p:cNvSpPr>
            <a:spLocks noGrp="1"/>
          </p:cNvSpPr>
          <p:nvPr>
            <p:ph type="title"/>
          </p:nvPr>
        </p:nvSpPr>
        <p:spPr>
          <a:xfrm>
            <a:off x="838200" y="95186"/>
            <a:ext cx="10515600" cy="1325563"/>
          </a:xfrm>
        </p:spPr>
        <p:txBody>
          <a:bodyPr/>
          <a:lstStyle/>
          <a:p>
            <a:r>
              <a:rPr lang="en-US" dirty="0"/>
              <a:t>Revisiting </a:t>
            </a:r>
            <a:r>
              <a:rPr lang="en-US" i="1" dirty="0"/>
              <a:t>Waste Management</a:t>
            </a:r>
            <a:r>
              <a:rPr lang="en-US" dirty="0"/>
              <a:t>: Why Long-Term Contracts with Staggered Termination Dates Lead to Entry Barriers</a:t>
            </a:r>
          </a:p>
        </p:txBody>
      </p:sp>
      <p:sp>
        <p:nvSpPr>
          <p:cNvPr id="3" name="Content Placeholder 2">
            <a:extLst>
              <a:ext uri="{FF2B5EF4-FFF2-40B4-BE49-F238E27FC236}">
                <a16:creationId xmlns:a16="http://schemas.microsoft.com/office/drawing/2014/main" id="{8EA36803-1D76-4DC1-9175-34C356CC2722}"/>
              </a:ext>
            </a:extLst>
          </p:cNvPr>
          <p:cNvSpPr>
            <a:spLocks noGrp="1"/>
          </p:cNvSpPr>
          <p:nvPr>
            <p:ph idx="1"/>
          </p:nvPr>
        </p:nvSpPr>
        <p:spPr>
          <a:xfrm>
            <a:off x="488878" y="2334943"/>
            <a:ext cx="5068642" cy="4312437"/>
          </a:xfrm>
        </p:spPr>
        <p:txBody>
          <a:bodyPr>
            <a:normAutofit/>
          </a:bodyPr>
          <a:lstStyle/>
          <a:p>
            <a:pPr>
              <a:spcBef>
                <a:spcPts val="600"/>
              </a:spcBef>
            </a:pPr>
            <a:r>
              <a:rPr lang="en-US" sz="2400" dirty="0">
                <a:solidFill>
                  <a:srgbClr val="C00000"/>
                </a:solidFill>
              </a:rPr>
              <a:t>This analysis is partially correct and partially incorrect </a:t>
            </a:r>
          </a:p>
          <a:p>
            <a:pPr lvl="1">
              <a:spcBef>
                <a:spcPts val="600"/>
              </a:spcBef>
            </a:pPr>
            <a:r>
              <a:rPr lang="en-US" sz="2000" dirty="0"/>
              <a:t>Correct in that customers are protected until contract expires</a:t>
            </a:r>
          </a:p>
          <a:p>
            <a:pPr lvl="1">
              <a:spcBef>
                <a:spcPts val="600"/>
              </a:spcBef>
            </a:pPr>
            <a:r>
              <a:rPr lang="en-US" sz="2000" dirty="0"/>
              <a:t>But incorrect in that long-term contracts with </a:t>
            </a:r>
            <a:r>
              <a:rPr lang="en-US" sz="2000" b="1" dirty="0">
                <a:solidFill>
                  <a:srgbClr val="0070C0"/>
                </a:solidFill>
              </a:rPr>
              <a:t>“staggered” expiration dates </a:t>
            </a:r>
            <a:r>
              <a:rPr lang="en-US" sz="2000" dirty="0"/>
              <a:t>do create a barrier to entry</a:t>
            </a:r>
          </a:p>
          <a:p>
            <a:pPr>
              <a:spcBef>
                <a:spcPts val="600"/>
              </a:spcBef>
            </a:pPr>
            <a:r>
              <a:rPr lang="en-US" sz="2400" dirty="0">
                <a:solidFill>
                  <a:srgbClr val="C00000"/>
                </a:solidFill>
              </a:rPr>
              <a:t>Why? Staggered long-term contracts make it harder for entrant to reach MVS quickly, which reduces likelihood of entry</a:t>
            </a:r>
          </a:p>
        </p:txBody>
      </p:sp>
      <p:sp>
        <p:nvSpPr>
          <p:cNvPr id="4" name="Slide Number Placeholder 3">
            <a:extLst>
              <a:ext uri="{FF2B5EF4-FFF2-40B4-BE49-F238E27FC236}">
                <a16:creationId xmlns:a16="http://schemas.microsoft.com/office/drawing/2014/main" id="{A01DE06C-FE28-4BB3-96F9-A4EA1622A805}"/>
              </a:ext>
            </a:extLst>
          </p:cNvPr>
          <p:cNvSpPr>
            <a:spLocks noGrp="1"/>
          </p:cNvSpPr>
          <p:nvPr>
            <p:ph type="sldNum" sz="quarter" idx="12"/>
          </p:nvPr>
        </p:nvSpPr>
        <p:spPr/>
        <p:txBody>
          <a:bodyPr/>
          <a:lstStyle/>
          <a:p>
            <a:fld id="{A3FA0A93-60EE-4E9D-852F-604094E61050}" type="slidenum">
              <a:rPr lang="en-US" smtClean="0"/>
              <a:t>41</a:t>
            </a:fld>
            <a:endParaRPr lang="en-US"/>
          </a:p>
        </p:txBody>
      </p:sp>
      <p:sp>
        <p:nvSpPr>
          <p:cNvPr id="6" name="TextBox 5">
            <a:extLst>
              <a:ext uri="{FF2B5EF4-FFF2-40B4-BE49-F238E27FC236}">
                <a16:creationId xmlns:a16="http://schemas.microsoft.com/office/drawing/2014/main" id="{6B2D1FBD-AB54-4B7F-B551-6C75736846B3}"/>
              </a:ext>
            </a:extLst>
          </p:cNvPr>
          <p:cNvSpPr txBox="1"/>
          <p:nvPr/>
        </p:nvSpPr>
        <p:spPr>
          <a:xfrm>
            <a:off x="1084779" y="1392943"/>
            <a:ext cx="8274977" cy="646331"/>
          </a:xfrm>
          <a:prstGeom prst="rect">
            <a:avLst/>
          </a:prstGeom>
          <a:noFill/>
          <a:ln w="38100">
            <a:solidFill>
              <a:srgbClr val="C00000"/>
            </a:solidFill>
          </a:ln>
        </p:spPr>
        <p:txBody>
          <a:bodyPr wrap="square" rtlCol="0">
            <a:spAutoFit/>
          </a:bodyPr>
          <a:lstStyle/>
          <a:p>
            <a:r>
              <a:rPr lang="en-US" b="1" dirty="0">
                <a:solidFill>
                  <a:srgbClr val="C00000"/>
                </a:solidFill>
              </a:rPr>
              <a:t>Judge Winter: </a:t>
            </a:r>
            <a:r>
              <a:rPr lang="en-US" sz="1800" b="1" dirty="0">
                <a:solidFill>
                  <a:srgbClr val="C00000"/>
                </a:solidFill>
              </a:rPr>
              <a:t>Long term contracts are not a barrier to entry.  They simply delay competition, but consumers have price protection until the contracts expire</a:t>
            </a:r>
            <a:endParaRPr lang="en-US" b="1" dirty="0">
              <a:solidFill>
                <a:srgbClr val="C00000"/>
              </a:solidFill>
            </a:endParaRPr>
          </a:p>
        </p:txBody>
      </p:sp>
      <p:sp>
        <p:nvSpPr>
          <p:cNvPr id="7" name="TextBox 6">
            <a:extLst>
              <a:ext uri="{FF2B5EF4-FFF2-40B4-BE49-F238E27FC236}">
                <a16:creationId xmlns:a16="http://schemas.microsoft.com/office/drawing/2014/main" id="{B4FDA7CF-54C0-459A-B678-43F513705418}"/>
              </a:ext>
            </a:extLst>
          </p:cNvPr>
          <p:cNvSpPr txBox="1"/>
          <p:nvPr/>
        </p:nvSpPr>
        <p:spPr>
          <a:xfrm>
            <a:off x="5955701" y="2568594"/>
            <a:ext cx="5309797" cy="3970318"/>
          </a:xfrm>
          <a:prstGeom prst="rect">
            <a:avLst/>
          </a:prstGeom>
          <a:solidFill>
            <a:srgbClr val="FFFF00"/>
          </a:solidFill>
          <a:ln w="28575">
            <a:solidFill>
              <a:schemeClr val="tx1"/>
            </a:solidFill>
          </a:ln>
        </p:spPr>
        <p:txBody>
          <a:bodyPr wrap="square" rtlCol="0">
            <a:spAutoFit/>
          </a:bodyPr>
          <a:lstStyle/>
          <a:p>
            <a:pPr lvl="1"/>
            <a:r>
              <a:rPr lang="en-US" dirty="0"/>
              <a:t>                  </a:t>
            </a:r>
            <a:r>
              <a:rPr lang="en-US" u="sng" dirty="0"/>
              <a:t>Example</a:t>
            </a:r>
            <a:br>
              <a:rPr lang="en-US" u="sng" dirty="0"/>
            </a:br>
            <a:endParaRPr lang="en-US" u="sng" dirty="0"/>
          </a:p>
          <a:p>
            <a:pPr marL="91440" lvl="1" indent="-91440">
              <a:buFont typeface="Arial" panose="020B0604020202020204" pitchFamily="34" charset="0"/>
              <a:buChar char="•"/>
            </a:pPr>
            <a:r>
              <a:rPr lang="en-US" dirty="0"/>
              <a:t>Suppose MVS = 10%</a:t>
            </a:r>
          </a:p>
          <a:p>
            <a:pPr marL="91440" lvl="1" indent="-91440">
              <a:buFont typeface="Arial" panose="020B0604020202020204" pitchFamily="34" charset="0"/>
              <a:buChar char="•"/>
            </a:pPr>
            <a:r>
              <a:rPr lang="en-US" b="1" dirty="0">
                <a:solidFill>
                  <a:srgbClr val="0070C0"/>
                </a:solidFill>
              </a:rPr>
              <a:t>Suppose customers have 5-year contacts and 20% expire each year (i.e., “staggered” expiration dates)</a:t>
            </a:r>
          </a:p>
          <a:p>
            <a:pPr marL="91440" lvl="1" indent="-91440">
              <a:buFont typeface="Arial" panose="020B0604020202020204" pitchFamily="34" charset="0"/>
              <a:buChar char="•"/>
            </a:pPr>
            <a:r>
              <a:rPr lang="en-US" dirty="0"/>
              <a:t>Entrant only reaches MVS in year 1, if it captures half of the expiring contracts; Only reaches MVS by year 2, if capture 25% of expiring contracts in both years.</a:t>
            </a:r>
          </a:p>
          <a:p>
            <a:pPr marL="91440" lvl="1" indent="-91440">
              <a:buFont typeface="Arial" panose="020B0604020202020204" pitchFamily="34" charset="0"/>
              <a:buChar char="•"/>
            </a:pPr>
            <a:r>
              <a:rPr lang="en-US" dirty="0">
                <a:solidFill>
                  <a:srgbClr val="0070C0"/>
                </a:solidFill>
              </a:rPr>
              <a:t>This capture rate is much more difficult than if all contracts expire the same year</a:t>
            </a:r>
          </a:p>
          <a:p>
            <a:pPr marL="91440" lvl="1" indent="-91440">
              <a:buFont typeface="Arial" panose="020B0604020202020204" pitchFamily="34" charset="0"/>
              <a:buChar char="•"/>
            </a:pPr>
            <a:r>
              <a:rPr lang="en-US" dirty="0"/>
              <a:t>And, no ability for secrecy after the first year of contracts</a:t>
            </a:r>
          </a:p>
          <a:p>
            <a:pPr marL="91440" lvl="1" indent="-91440">
              <a:buFont typeface="Arial" panose="020B0604020202020204" pitchFamily="34" charset="0"/>
              <a:buChar char="•"/>
            </a:pPr>
            <a:r>
              <a:rPr lang="en-US" b="1" dirty="0">
                <a:solidFill>
                  <a:srgbClr val="0070C0"/>
                </a:solidFill>
              </a:rPr>
              <a:t>Thus, it is the “staggering” of termination dates that raise the entry barriers, not just the length.</a:t>
            </a:r>
          </a:p>
        </p:txBody>
      </p:sp>
      <p:cxnSp>
        <p:nvCxnSpPr>
          <p:cNvPr id="8" name="Straight Arrow Connector 7">
            <a:extLst>
              <a:ext uri="{FF2B5EF4-FFF2-40B4-BE49-F238E27FC236}">
                <a16:creationId xmlns:a16="http://schemas.microsoft.com/office/drawing/2014/main" id="{FBD16FA8-8328-48DA-B6E5-834DA5DB9441}"/>
              </a:ext>
            </a:extLst>
          </p:cNvPr>
          <p:cNvCxnSpPr/>
          <p:nvPr/>
        </p:nvCxnSpPr>
        <p:spPr>
          <a:xfrm flipV="1">
            <a:off x="4953971" y="4990112"/>
            <a:ext cx="802640" cy="4749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0443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051DE-C55E-4144-9701-395A3B4A2444}"/>
              </a:ext>
            </a:extLst>
          </p:cNvPr>
          <p:cNvSpPr>
            <a:spLocks noGrp="1"/>
          </p:cNvSpPr>
          <p:nvPr>
            <p:ph type="title"/>
          </p:nvPr>
        </p:nvSpPr>
        <p:spPr>
          <a:xfrm>
            <a:off x="933450" y="2865438"/>
            <a:ext cx="10515600" cy="2852737"/>
          </a:xfrm>
        </p:spPr>
        <p:txBody>
          <a:bodyPr>
            <a:normAutofit fontScale="90000"/>
          </a:bodyPr>
          <a:lstStyle/>
          <a:p>
            <a:r>
              <a:rPr lang="en-US" dirty="0"/>
              <a:t>Entrant Cost Disadvantages and Likelihood of Entry:</a:t>
            </a:r>
            <a:br>
              <a:rPr lang="en-US" dirty="0"/>
            </a:br>
            <a:br>
              <a:rPr lang="en-US" dirty="0"/>
            </a:br>
            <a:r>
              <a:rPr lang="en-US" i="1" dirty="0">
                <a:solidFill>
                  <a:srgbClr val="C00000"/>
                </a:solidFill>
              </a:rPr>
              <a:t>Suppose the entrant has </a:t>
            </a:r>
            <a:r>
              <a:rPr lang="en-US" b="1" i="1" dirty="0">
                <a:solidFill>
                  <a:srgbClr val="C00000"/>
                </a:solidFill>
              </a:rPr>
              <a:t>no fixed sunk costs</a:t>
            </a:r>
            <a:r>
              <a:rPr lang="en-US" i="1" dirty="0">
                <a:solidFill>
                  <a:srgbClr val="C00000"/>
                </a:solidFill>
              </a:rPr>
              <a:t>, </a:t>
            </a:r>
            <a:r>
              <a:rPr lang="en-US" b="1" i="1" dirty="0">
                <a:solidFill>
                  <a:srgbClr val="C00000"/>
                </a:solidFill>
              </a:rPr>
              <a:t>only variable costs C</a:t>
            </a:r>
            <a:r>
              <a:rPr lang="en-US" b="1" i="1" baseline="-25000" dirty="0">
                <a:solidFill>
                  <a:srgbClr val="C00000"/>
                </a:solidFill>
              </a:rPr>
              <a:t>E</a:t>
            </a:r>
            <a:r>
              <a:rPr lang="en-US" i="1" dirty="0">
                <a:solidFill>
                  <a:srgbClr val="C00000"/>
                </a:solidFill>
              </a:rPr>
              <a:t>. </a:t>
            </a:r>
            <a:br>
              <a:rPr lang="en-US" i="1" dirty="0">
                <a:solidFill>
                  <a:srgbClr val="C00000"/>
                </a:solidFill>
              </a:rPr>
            </a:br>
            <a:br>
              <a:rPr lang="en-US" i="1" dirty="0">
                <a:solidFill>
                  <a:srgbClr val="C00000"/>
                </a:solidFill>
              </a:rPr>
            </a:br>
            <a:r>
              <a:rPr lang="en-US" i="1" dirty="0">
                <a:solidFill>
                  <a:srgbClr val="C00000"/>
                </a:solidFill>
              </a:rPr>
              <a:t>Then it does not fear a post-entry price war.  It will enter (at least temporarily), if the merged firm (or a monopolist) sets a </a:t>
            </a:r>
            <a:br>
              <a:rPr lang="en-US" i="1" dirty="0">
                <a:solidFill>
                  <a:srgbClr val="C00000"/>
                </a:solidFill>
              </a:rPr>
            </a:br>
            <a:r>
              <a:rPr lang="en-US" i="1" dirty="0">
                <a:solidFill>
                  <a:srgbClr val="C00000"/>
                </a:solidFill>
              </a:rPr>
              <a:t>price P above the entrant’s variable costs C</a:t>
            </a:r>
            <a:r>
              <a:rPr lang="en-US" i="1" baseline="-25000" dirty="0">
                <a:solidFill>
                  <a:srgbClr val="C00000"/>
                </a:solidFill>
              </a:rPr>
              <a:t>E</a:t>
            </a:r>
            <a:r>
              <a:rPr lang="en-US" i="1" dirty="0">
                <a:solidFill>
                  <a:srgbClr val="C00000"/>
                </a:solidFill>
              </a:rPr>
              <a:t>.</a:t>
            </a:r>
          </a:p>
        </p:txBody>
      </p:sp>
      <p:sp>
        <p:nvSpPr>
          <p:cNvPr id="3" name="Text Placeholder 2">
            <a:extLst>
              <a:ext uri="{FF2B5EF4-FFF2-40B4-BE49-F238E27FC236}">
                <a16:creationId xmlns:a16="http://schemas.microsoft.com/office/drawing/2014/main" id="{43CE3B29-D05A-4143-A0B1-605E5361A14B}"/>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5866930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7A0C3-BB72-46DD-B890-BEDCE2CAED27}"/>
              </a:ext>
            </a:extLst>
          </p:cNvPr>
          <p:cNvSpPr>
            <a:spLocks noGrp="1"/>
          </p:cNvSpPr>
          <p:nvPr>
            <p:ph type="title"/>
          </p:nvPr>
        </p:nvSpPr>
        <p:spPr/>
        <p:txBody>
          <a:bodyPr/>
          <a:lstStyle/>
          <a:p>
            <a:r>
              <a:rPr lang="en-US" dirty="0"/>
              <a:t>Severe Entrant Variable Cost Disadvantage Creates Prohibitive Barriers to Entry – Applies to Even Rapid Entrant</a:t>
            </a:r>
          </a:p>
        </p:txBody>
      </p:sp>
      <p:sp>
        <p:nvSpPr>
          <p:cNvPr id="3" name="Content Placeholder 2">
            <a:extLst>
              <a:ext uri="{FF2B5EF4-FFF2-40B4-BE49-F238E27FC236}">
                <a16:creationId xmlns:a16="http://schemas.microsoft.com/office/drawing/2014/main" id="{B898B2B7-D45C-4BC4-9402-8382E3AADF45}"/>
              </a:ext>
            </a:extLst>
          </p:cNvPr>
          <p:cNvSpPr>
            <a:spLocks noGrp="1"/>
          </p:cNvSpPr>
          <p:nvPr>
            <p:ph idx="1"/>
          </p:nvPr>
        </p:nvSpPr>
        <p:spPr/>
        <p:txBody>
          <a:bodyPr/>
          <a:lstStyle/>
          <a:p>
            <a:pPr marL="0" indent="0">
              <a:buNone/>
            </a:pPr>
            <a:r>
              <a:rPr lang="en-US" dirty="0"/>
              <a:t> </a:t>
            </a:r>
          </a:p>
        </p:txBody>
      </p:sp>
      <p:grpSp>
        <p:nvGrpSpPr>
          <p:cNvPr id="4" name="Group 3">
            <a:extLst>
              <a:ext uri="{FF2B5EF4-FFF2-40B4-BE49-F238E27FC236}">
                <a16:creationId xmlns:a16="http://schemas.microsoft.com/office/drawing/2014/main" id="{F06220C3-C2E7-4E63-959E-38A9D8AADFAB}"/>
              </a:ext>
            </a:extLst>
          </p:cNvPr>
          <p:cNvGrpSpPr/>
          <p:nvPr/>
        </p:nvGrpSpPr>
        <p:grpSpPr>
          <a:xfrm>
            <a:off x="1589358" y="2245886"/>
            <a:ext cx="3673534" cy="3510815"/>
            <a:chOff x="7320855" y="143758"/>
            <a:chExt cx="3673534" cy="3510815"/>
          </a:xfrm>
        </p:grpSpPr>
        <p:grpSp>
          <p:nvGrpSpPr>
            <p:cNvPr id="5" name="Group 4">
              <a:extLst>
                <a:ext uri="{FF2B5EF4-FFF2-40B4-BE49-F238E27FC236}">
                  <a16:creationId xmlns:a16="http://schemas.microsoft.com/office/drawing/2014/main" id="{5408A95D-7BAC-47B2-8592-0EC5C8529854}"/>
                </a:ext>
              </a:extLst>
            </p:cNvPr>
            <p:cNvGrpSpPr/>
            <p:nvPr/>
          </p:nvGrpSpPr>
          <p:grpSpPr>
            <a:xfrm>
              <a:off x="7695413" y="143758"/>
              <a:ext cx="3242821" cy="3101419"/>
              <a:chOff x="3403076" y="904973"/>
              <a:chExt cx="3242821" cy="3101419"/>
            </a:xfrm>
          </p:grpSpPr>
          <p:cxnSp>
            <p:nvCxnSpPr>
              <p:cNvPr id="16" name="Straight Connector 15">
                <a:extLst>
                  <a:ext uri="{FF2B5EF4-FFF2-40B4-BE49-F238E27FC236}">
                    <a16:creationId xmlns:a16="http://schemas.microsoft.com/office/drawing/2014/main" id="{4DA89627-9D85-4750-9F9B-51533B4E3D51}"/>
                  </a:ext>
                </a:extLst>
              </p:cNvPr>
              <p:cNvCxnSpPr>
                <a:cxnSpLocks/>
              </p:cNvCxnSpPr>
              <p:nvPr/>
            </p:nvCxnSpPr>
            <p:spPr>
              <a:xfrm>
                <a:off x="3403076" y="904973"/>
                <a:ext cx="0" cy="3101419"/>
              </a:xfrm>
              <a:prstGeom prst="line">
                <a:avLst/>
              </a:prstGeom>
              <a:ln w="28575"/>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7A335F41-6164-4189-97C1-BFB0BE71B585}"/>
                  </a:ext>
                </a:extLst>
              </p:cNvPr>
              <p:cNvCxnSpPr/>
              <p:nvPr/>
            </p:nvCxnSpPr>
            <p:spPr>
              <a:xfrm>
                <a:off x="3403076" y="4006392"/>
                <a:ext cx="3242821" cy="0"/>
              </a:xfrm>
              <a:prstGeom prst="line">
                <a:avLst/>
              </a:prstGeom>
              <a:ln w="28575"/>
            </p:spPr>
            <p:style>
              <a:lnRef idx="1">
                <a:schemeClr val="dk1"/>
              </a:lnRef>
              <a:fillRef idx="0">
                <a:schemeClr val="dk1"/>
              </a:fillRef>
              <a:effectRef idx="0">
                <a:schemeClr val="dk1"/>
              </a:effectRef>
              <a:fontRef idx="minor">
                <a:schemeClr val="tx1"/>
              </a:fontRef>
            </p:style>
          </p:cxnSp>
        </p:grpSp>
        <p:cxnSp>
          <p:nvCxnSpPr>
            <p:cNvPr id="6" name="Straight Connector 5">
              <a:extLst>
                <a:ext uri="{FF2B5EF4-FFF2-40B4-BE49-F238E27FC236}">
                  <a16:creationId xmlns:a16="http://schemas.microsoft.com/office/drawing/2014/main" id="{E56E7359-A3CF-4046-94A1-7DE900F79595}"/>
                </a:ext>
              </a:extLst>
            </p:cNvPr>
            <p:cNvCxnSpPr/>
            <p:nvPr/>
          </p:nvCxnSpPr>
          <p:spPr>
            <a:xfrm>
              <a:off x="8110192" y="378761"/>
              <a:ext cx="2413262" cy="2642532"/>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3B1510F1-192A-484E-B455-6BDE37715EDB}"/>
                </a:ext>
              </a:extLst>
            </p:cNvPr>
            <p:cNvCxnSpPr/>
            <p:nvPr/>
          </p:nvCxnSpPr>
          <p:spPr>
            <a:xfrm>
              <a:off x="7695413" y="1438258"/>
              <a:ext cx="1355703" cy="0"/>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544C613-2A11-4780-B520-C1D74B750009}"/>
                </a:ext>
              </a:extLst>
            </p:cNvPr>
            <p:cNvSpPr txBox="1"/>
            <p:nvPr/>
          </p:nvSpPr>
          <p:spPr>
            <a:xfrm>
              <a:off x="7320855" y="1291300"/>
              <a:ext cx="426720" cy="369332"/>
            </a:xfrm>
            <a:prstGeom prst="rect">
              <a:avLst/>
            </a:prstGeom>
            <a:noFill/>
          </p:spPr>
          <p:txBody>
            <a:bodyPr wrap="none" rtlCol="0">
              <a:spAutoFit/>
            </a:bodyPr>
            <a:lstStyle/>
            <a:p>
              <a:r>
                <a:rPr lang="en-US" dirty="0"/>
                <a:t>P</a:t>
              </a:r>
              <a:r>
                <a:rPr lang="en-US" baseline="-25000" dirty="0"/>
                <a:t>m</a:t>
              </a:r>
              <a:endParaRPr lang="en-US" dirty="0"/>
            </a:p>
          </p:txBody>
        </p:sp>
        <p:sp>
          <p:nvSpPr>
            <p:cNvPr id="9" name="TextBox 8">
              <a:extLst>
                <a:ext uri="{FF2B5EF4-FFF2-40B4-BE49-F238E27FC236}">
                  <a16:creationId xmlns:a16="http://schemas.microsoft.com/office/drawing/2014/main" id="{F3150289-912F-4749-BB91-BB45DC0FCF76}"/>
                </a:ext>
              </a:extLst>
            </p:cNvPr>
            <p:cNvSpPr txBox="1"/>
            <p:nvPr/>
          </p:nvSpPr>
          <p:spPr>
            <a:xfrm>
              <a:off x="8818267" y="3285241"/>
              <a:ext cx="463588" cy="369332"/>
            </a:xfrm>
            <a:prstGeom prst="rect">
              <a:avLst/>
            </a:prstGeom>
            <a:noFill/>
          </p:spPr>
          <p:txBody>
            <a:bodyPr wrap="none" rtlCol="0">
              <a:spAutoFit/>
            </a:bodyPr>
            <a:lstStyle/>
            <a:p>
              <a:r>
                <a:rPr lang="en-US" dirty="0" err="1"/>
                <a:t>Q</a:t>
              </a:r>
              <a:r>
                <a:rPr lang="en-US" baseline="-25000" dirty="0" err="1"/>
                <a:t>m</a:t>
              </a:r>
              <a:endParaRPr lang="en-US" dirty="0"/>
            </a:p>
          </p:txBody>
        </p:sp>
        <p:cxnSp>
          <p:nvCxnSpPr>
            <p:cNvPr id="10" name="Straight Connector 9">
              <a:extLst>
                <a:ext uri="{FF2B5EF4-FFF2-40B4-BE49-F238E27FC236}">
                  <a16:creationId xmlns:a16="http://schemas.microsoft.com/office/drawing/2014/main" id="{505AF584-5620-4E6A-8094-B39278909A48}"/>
                </a:ext>
              </a:extLst>
            </p:cNvPr>
            <p:cNvCxnSpPr/>
            <p:nvPr/>
          </p:nvCxnSpPr>
          <p:spPr>
            <a:xfrm>
              <a:off x="9050061" y="1425607"/>
              <a:ext cx="0" cy="1831155"/>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8E824AC3-BE0A-4DA6-8C86-46280E9AF67E}"/>
                </a:ext>
              </a:extLst>
            </p:cNvPr>
            <p:cNvSpPr/>
            <p:nvPr/>
          </p:nvSpPr>
          <p:spPr>
            <a:xfrm>
              <a:off x="9012269" y="1388878"/>
              <a:ext cx="108160" cy="106118"/>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7726516E-833B-4476-8F89-DE1E53F0606F}"/>
                </a:ext>
              </a:extLst>
            </p:cNvPr>
            <p:cNvCxnSpPr/>
            <p:nvPr/>
          </p:nvCxnSpPr>
          <p:spPr>
            <a:xfrm>
              <a:off x="7725305" y="1011868"/>
              <a:ext cx="2986540" cy="0"/>
            </a:xfrm>
            <a:prstGeom prst="line">
              <a:avLst/>
            </a:prstGeom>
            <a:ln w="28575">
              <a:prstDash val="lgDash"/>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97B75B3-EEB7-4B81-B35D-6DE2AFCE4C10}"/>
                </a:ext>
              </a:extLst>
            </p:cNvPr>
            <p:cNvSpPr txBox="1"/>
            <p:nvPr/>
          </p:nvSpPr>
          <p:spPr>
            <a:xfrm>
              <a:off x="10522102" y="709703"/>
              <a:ext cx="383438" cy="369332"/>
            </a:xfrm>
            <a:prstGeom prst="rect">
              <a:avLst/>
            </a:prstGeom>
            <a:noFill/>
          </p:spPr>
          <p:txBody>
            <a:bodyPr wrap="none" rtlCol="0">
              <a:spAutoFit/>
            </a:bodyPr>
            <a:lstStyle/>
            <a:p>
              <a:r>
                <a:rPr lang="en-US" dirty="0"/>
                <a:t>C</a:t>
              </a:r>
              <a:r>
                <a:rPr lang="en-US" baseline="-25000" dirty="0"/>
                <a:t>E</a:t>
              </a:r>
              <a:endParaRPr lang="en-US" dirty="0"/>
            </a:p>
          </p:txBody>
        </p:sp>
        <p:cxnSp>
          <p:nvCxnSpPr>
            <p:cNvPr id="14" name="Straight Connector 13">
              <a:extLst>
                <a:ext uri="{FF2B5EF4-FFF2-40B4-BE49-F238E27FC236}">
                  <a16:creationId xmlns:a16="http://schemas.microsoft.com/office/drawing/2014/main" id="{D21F4FED-69BD-4364-B436-83CF0CECAC92}"/>
                </a:ext>
              </a:extLst>
            </p:cNvPr>
            <p:cNvCxnSpPr/>
            <p:nvPr/>
          </p:nvCxnSpPr>
          <p:spPr>
            <a:xfrm>
              <a:off x="7701699" y="2733773"/>
              <a:ext cx="298654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28D2A1CC-86F3-4260-B3D7-BFC24A33C2B4}"/>
                </a:ext>
              </a:extLst>
            </p:cNvPr>
            <p:cNvSpPr txBox="1"/>
            <p:nvPr/>
          </p:nvSpPr>
          <p:spPr>
            <a:xfrm>
              <a:off x="10562861" y="2435477"/>
              <a:ext cx="431528" cy="369332"/>
            </a:xfrm>
            <a:prstGeom prst="rect">
              <a:avLst/>
            </a:prstGeom>
            <a:noFill/>
          </p:spPr>
          <p:txBody>
            <a:bodyPr wrap="none" rtlCol="0">
              <a:spAutoFit/>
            </a:bodyPr>
            <a:lstStyle/>
            <a:p>
              <a:r>
                <a:rPr lang="en-US" dirty="0"/>
                <a:t>C</a:t>
              </a:r>
              <a:r>
                <a:rPr lang="en-US" baseline="-25000" dirty="0"/>
                <a:t>m</a:t>
              </a:r>
              <a:endParaRPr lang="en-US" dirty="0"/>
            </a:p>
          </p:txBody>
        </p:sp>
      </p:grpSp>
      <p:sp>
        <p:nvSpPr>
          <p:cNvPr id="18" name="TextBox 17">
            <a:extLst>
              <a:ext uri="{FF2B5EF4-FFF2-40B4-BE49-F238E27FC236}">
                <a16:creationId xmlns:a16="http://schemas.microsoft.com/office/drawing/2014/main" id="{72D5BC98-4A17-4567-B24B-9ECC3BF771B1}"/>
              </a:ext>
            </a:extLst>
          </p:cNvPr>
          <p:cNvSpPr txBox="1"/>
          <p:nvPr/>
        </p:nvSpPr>
        <p:spPr>
          <a:xfrm>
            <a:off x="5661763" y="2974931"/>
            <a:ext cx="5077357" cy="2031325"/>
          </a:xfrm>
          <a:prstGeom prst="rect">
            <a:avLst/>
          </a:prstGeom>
          <a:solidFill>
            <a:srgbClr val="FFFF00"/>
          </a:solidFill>
          <a:ln w="28575">
            <a:solidFill>
              <a:schemeClr val="tx1"/>
            </a:solidFill>
          </a:ln>
        </p:spPr>
        <p:txBody>
          <a:bodyPr wrap="square" rtlCol="0">
            <a:spAutoFit/>
          </a:bodyPr>
          <a:lstStyle/>
          <a:p>
            <a:r>
              <a:rPr lang="en-US" b="1" dirty="0">
                <a:solidFill>
                  <a:srgbClr val="0070C0"/>
                </a:solidFill>
              </a:rPr>
              <a:t>Diagram shows rapid entrant with an extreme variable cost disadvantage, relative to the incumbent monopolist.  </a:t>
            </a:r>
            <a:r>
              <a:rPr lang="en-US" b="1" dirty="0">
                <a:solidFill>
                  <a:srgbClr val="C00000"/>
                </a:solidFill>
              </a:rPr>
              <a:t>Entrant’s variable costs C</a:t>
            </a:r>
            <a:r>
              <a:rPr lang="en-US" b="1" baseline="-25000" dirty="0">
                <a:solidFill>
                  <a:srgbClr val="C00000"/>
                </a:solidFill>
              </a:rPr>
              <a:t>E</a:t>
            </a:r>
            <a:r>
              <a:rPr lang="en-US" b="1" dirty="0">
                <a:solidFill>
                  <a:srgbClr val="C00000"/>
                </a:solidFill>
              </a:rPr>
              <a:t> exceed the monopoly price Pm.  </a:t>
            </a:r>
            <a:r>
              <a:rPr lang="en-US" b="1" dirty="0">
                <a:solidFill>
                  <a:srgbClr val="0070C0"/>
                </a:solidFill>
              </a:rPr>
              <a:t>So the monopolist (or merged firm in a merger to monopoly) can charge the </a:t>
            </a:r>
            <a:r>
              <a:rPr lang="en-US" b="1" dirty="0">
                <a:solidFill>
                  <a:srgbClr val="C00000"/>
                </a:solidFill>
              </a:rPr>
              <a:t>monopoly price without fear of entry</a:t>
            </a:r>
          </a:p>
        </p:txBody>
      </p:sp>
    </p:spTree>
    <p:extLst>
      <p:ext uri="{BB962C8B-B14F-4D97-AF65-F5344CB8AC3E}">
        <p14:creationId xmlns:p14="http://schemas.microsoft.com/office/powerpoint/2010/main" val="1194268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0F672-85AB-4427-89E0-C1639114BB19}"/>
              </a:ext>
            </a:extLst>
          </p:cNvPr>
          <p:cNvSpPr>
            <a:spLocks noGrp="1"/>
          </p:cNvSpPr>
          <p:nvPr>
            <p:ph type="title"/>
          </p:nvPr>
        </p:nvSpPr>
        <p:spPr/>
        <p:txBody>
          <a:bodyPr/>
          <a:lstStyle/>
          <a:p>
            <a:r>
              <a:rPr lang="en-US" dirty="0"/>
              <a:t>Moderate Entrant Variable Cost Disadvantage Constrains the Potential Price Increase: </a:t>
            </a:r>
            <a:r>
              <a:rPr lang="en-US" i="1" dirty="0"/>
              <a:t>“Limit Pricing”</a:t>
            </a:r>
            <a:r>
              <a:rPr lang="en-US" dirty="0"/>
              <a:t> </a:t>
            </a:r>
          </a:p>
        </p:txBody>
      </p:sp>
      <p:sp>
        <p:nvSpPr>
          <p:cNvPr id="3" name="Content Placeholder 2">
            <a:extLst>
              <a:ext uri="{FF2B5EF4-FFF2-40B4-BE49-F238E27FC236}">
                <a16:creationId xmlns:a16="http://schemas.microsoft.com/office/drawing/2014/main" id="{B38C172D-98A0-4A9C-8CAC-0961937945AA}"/>
              </a:ext>
            </a:extLst>
          </p:cNvPr>
          <p:cNvSpPr>
            <a:spLocks noGrp="1"/>
          </p:cNvSpPr>
          <p:nvPr>
            <p:ph idx="1"/>
          </p:nvPr>
        </p:nvSpPr>
        <p:spPr>
          <a:xfrm>
            <a:off x="848360" y="1825625"/>
            <a:ext cx="10515600" cy="4351338"/>
          </a:xfrm>
        </p:spPr>
        <p:txBody>
          <a:bodyPr/>
          <a:lstStyle/>
          <a:p>
            <a:pPr marL="0" indent="0">
              <a:buNone/>
            </a:pPr>
            <a:r>
              <a:rPr lang="en-US" dirty="0"/>
              <a:t>  </a:t>
            </a:r>
          </a:p>
        </p:txBody>
      </p:sp>
      <p:grpSp>
        <p:nvGrpSpPr>
          <p:cNvPr id="4" name="Group 3">
            <a:extLst>
              <a:ext uri="{FF2B5EF4-FFF2-40B4-BE49-F238E27FC236}">
                <a16:creationId xmlns:a16="http://schemas.microsoft.com/office/drawing/2014/main" id="{F23C5BD6-5088-46B2-B76A-C0DA6150B77B}"/>
              </a:ext>
            </a:extLst>
          </p:cNvPr>
          <p:cNvGrpSpPr/>
          <p:nvPr/>
        </p:nvGrpSpPr>
        <p:grpSpPr>
          <a:xfrm>
            <a:off x="695825" y="2604153"/>
            <a:ext cx="3682705" cy="3420409"/>
            <a:chOff x="3561573" y="143757"/>
            <a:chExt cx="3682705" cy="3420409"/>
          </a:xfrm>
        </p:grpSpPr>
        <p:grpSp>
          <p:nvGrpSpPr>
            <p:cNvPr id="5" name="Group 4">
              <a:extLst>
                <a:ext uri="{FF2B5EF4-FFF2-40B4-BE49-F238E27FC236}">
                  <a16:creationId xmlns:a16="http://schemas.microsoft.com/office/drawing/2014/main" id="{ABE1404C-7237-4686-8BB4-6935685C82AA}"/>
                </a:ext>
              </a:extLst>
            </p:cNvPr>
            <p:cNvGrpSpPr/>
            <p:nvPr/>
          </p:nvGrpSpPr>
          <p:grpSpPr>
            <a:xfrm>
              <a:off x="3561573" y="143757"/>
              <a:ext cx="3682705" cy="3141484"/>
              <a:chOff x="3561573" y="143757"/>
              <a:chExt cx="3682705" cy="3141484"/>
            </a:xfrm>
          </p:grpSpPr>
          <p:grpSp>
            <p:nvGrpSpPr>
              <p:cNvPr id="8" name="Group 7">
                <a:extLst>
                  <a:ext uri="{FF2B5EF4-FFF2-40B4-BE49-F238E27FC236}">
                    <a16:creationId xmlns:a16="http://schemas.microsoft.com/office/drawing/2014/main" id="{617EDCA2-ECA5-4394-9098-DC75C1ECD81E}"/>
                  </a:ext>
                </a:extLst>
              </p:cNvPr>
              <p:cNvGrpSpPr/>
              <p:nvPr/>
            </p:nvGrpSpPr>
            <p:grpSpPr>
              <a:xfrm>
                <a:off x="3951588" y="143757"/>
                <a:ext cx="3242821" cy="3101419"/>
                <a:chOff x="3403076" y="904973"/>
                <a:chExt cx="3242821" cy="3101419"/>
              </a:xfrm>
            </p:grpSpPr>
            <p:cxnSp>
              <p:nvCxnSpPr>
                <p:cNvPr id="21" name="Straight Connector 20">
                  <a:extLst>
                    <a:ext uri="{FF2B5EF4-FFF2-40B4-BE49-F238E27FC236}">
                      <a16:creationId xmlns:a16="http://schemas.microsoft.com/office/drawing/2014/main" id="{4A9E4028-D2BF-4A68-92BC-21DA437D7ACE}"/>
                    </a:ext>
                  </a:extLst>
                </p:cNvPr>
                <p:cNvCxnSpPr>
                  <a:cxnSpLocks/>
                </p:cNvCxnSpPr>
                <p:nvPr/>
              </p:nvCxnSpPr>
              <p:spPr>
                <a:xfrm>
                  <a:off x="3403076" y="904973"/>
                  <a:ext cx="0" cy="3101419"/>
                </a:xfrm>
                <a:prstGeom prst="line">
                  <a:avLst/>
                </a:prstGeom>
                <a:ln w="28575"/>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F4AA20F4-D7F3-4F3A-95C2-8A47ADADDC17}"/>
                    </a:ext>
                  </a:extLst>
                </p:cNvPr>
                <p:cNvCxnSpPr/>
                <p:nvPr/>
              </p:nvCxnSpPr>
              <p:spPr>
                <a:xfrm>
                  <a:off x="3403076" y="4006392"/>
                  <a:ext cx="3242821" cy="0"/>
                </a:xfrm>
                <a:prstGeom prst="line">
                  <a:avLst/>
                </a:prstGeom>
                <a:ln w="28575"/>
              </p:spPr>
              <p:style>
                <a:lnRef idx="1">
                  <a:schemeClr val="dk1"/>
                </a:lnRef>
                <a:fillRef idx="0">
                  <a:schemeClr val="dk1"/>
                </a:fillRef>
                <a:effectRef idx="0">
                  <a:schemeClr val="dk1"/>
                </a:effectRef>
                <a:fontRef idx="minor">
                  <a:schemeClr val="tx1"/>
                </a:fontRef>
              </p:style>
            </p:cxnSp>
          </p:grpSp>
          <p:cxnSp>
            <p:nvCxnSpPr>
              <p:cNvPr id="9" name="Straight Connector 8">
                <a:extLst>
                  <a:ext uri="{FF2B5EF4-FFF2-40B4-BE49-F238E27FC236}">
                    <a16:creationId xmlns:a16="http://schemas.microsoft.com/office/drawing/2014/main" id="{E6889666-AE8C-4C4F-B69D-9EC9CD35DAB6}"/>
                  </a:ext>
                </a:extLst>
              </p:cNvPr>
              <p:cNvCxnSpPr/>
              <p:nvPr/>
            </p:nvCxnSpPr>
            <p:spPr>
              <a:xfrm>
                <a:off x="4270342" y="273377"/>
                <a:ext cx="2413262" cy="2642532"/>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E19915B-2B99-4DEC-8BBC-C74D44004EF0}"/>
                  </a:ext>
                </a:extLst>
              </p:cNvPr>
              <p:cNvCxnSpPr/>
              <p:nvPr/>
            </p:nvCxnSpPr>
            <p:spPr>
              <a:xfrm>
                <a:off x="3951588" y="1432874"/>
                <a:ext cx="1355703" cy="0"/>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658EC30-7691-4E4A-B338-F8126BA37E39}"/>
                  </a:ext>
                </a:extLst>
              </p:cNvPr>
              <p:cNvCxnSpPr/>
              <p:nvPr/>
            </p:nvCxnSpPr>
            <p:spPr>
              <a:xfrm>
                <a:off x="5288437" y="1414021"/>
                <a:ext cx="0" cy="1831155"/>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8144275-8030-4076-9C90-95771BF1B0DC}"/>
                  </a:ext>
                </a:extLst>
              </p:cNvPr>
              <p:cNvCxnSpPr/>
              <p:nvPr/>
            </p:nvCxnSpPr>
            <p:spPr>
              <a:xfrm>
                <a:off x="3951588" y="1989056"/>
                <a:ext cx="2986540" cy="0"/>
              </a:xfrm>
              <a:prstGeom prst="line">
                <a:avLst/>
              </a:prstGeom>
              <a:ln w="28575">
                <a:prstDash val="lg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AB193F2-BFB6-447D-92CE-005054A35CD1}"/>
                  </a:ext>
                </a:extLst>
              </p:cNvPr>
              <p:cNvCxnSpPr/>
              <p:nvPr/>
            </p:nvCxnSpPr>
            <p:spPr>
              <a:xfrm>
                <a:off x="3951588" y="2102177"/>
                <a:ext cx="1996725" cy="0"/>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B7A3817-45BD-473D-9966-0DB305809CC4}"/>
                  </a:ext>
                </a:extLst>
              </p:cNvPr>
              <p:cNvCxnSpPr/>
              <p:nvPr/>
            </p:nvCxnSpPr>
            <p:spPr>
              <a:xfrm>
                <a:off x="5957740" y="2092751"/>
                <a:ext cx="0" cy="1192490"/>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4CF9DCE-7056-42D0-AA9E-64EA561FC4C1}"/>
                  </a:ext>
                </a:extLst>
              </p:cNvPr>
              <p:cNvCxnSpPr/>
              <p:nvPr/>
            </p:nvCxnSpPr>
            <p:spPr>
              <a:xfrm>
                <a:off x="3951588" y="2733773"/>
                <a:ext cx="298654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0CB7980-545D-4432-BA8C-DB88B782F937}"/>
                  </a:ext>
                </a:extLst>
              </p:cNvPr>
              <p:cNvSpPr txBox="1"/>
              <p:nvPr/>
            </p:nvSpPr>
            <p:spPr>
              <a:xfrm>
                <a:off x="3561573" y="1197207"/>
                <a:ext cx="426720" cy="369332"/>
              </a:xfrm>
              <a:prstGeom prst="rect">
                <a:avLst/>
              </a:prstGeom>
              <a:noFill/>
            </p:spPr>
            <p:txBody>
              <a:bodyPr wrap="none" rtlCol="0">
                <a:spAutoFit/>
              </a:bodyPr>
              <a:lstStyle/>
              <a:p>
                <a:r>
                  <a:rPr lang="en-US" dirty="0"/>
                  <a:t>P</a:t>
                </a:r>
                <a:r>
                  <a:rPr lang="en-US" baseline="-25000" dirty="0"/>
                  <a:t>m</a:t>
                </a:r>
                <a:endParaRPr lang="en-US" dirty="0"/>
              </a:p>
            </p:txBody>
          </p:sp>
          <p:sp>
            <p:nvSpPr>
              <p:cNvPr id="17" name="TextBox 16">
                <a:extLst>
                  <a:ext uri="{FF2B5EF4-FFF2-40B4-BE49-F238E27FC236}">
                    <a16:creationId xmlns:a16="http://schemas.microsoft.com/office/drawing/2014/main" id="{1D115BA2-E33C-4E04-BAC7-E054B983AA0E}"/>
                  </a:ext>
                </a:extLst>
              </p:cNvPr>
              <p:cNvSpPr txBox="1"/>
              <p:nvPr/>
            </p:nvSpPr>
            <p:spPr>
              <a:xfrm>
                <a:off x="3561573" y="1889231"/>
                <a:ext cx="367408" cy="369332"/>
              </a:xfrm>
              <a:prstGeom prst="rect">
                <a:avLst/>
              </a:prstGeom>
              <a:noFill/>
            </p:spPr>
            <p:txBody>
              <a:bodyPr wrap="none" rtlCol="0">
                <a:spAutoFit/>
              </a:bodyPr>
              <a:lstStyle/>
              <a:p>
                <a:r>
                  <a:rPr lang="en-US" dirty="0"/>
                  <a:t>P</a:t>
                </a:r>
                <a:r>
                  <a:rPr lang="en-US" baseline="-25000" dirty="0"/>
                  <a:t>L</a:t>
                </a:r>
                <a:endParaRPr lang="en-US" dirty="0"/>
              </a:p>
            </p:txBody>
          </p:sp>
          <p:sp>
            <p:nvSpPr>
              <p:cNvPr id="18" name="TextBox 17">
                <a:extLst>
                  <a:ext uri="{FF2B5EF4-FFF2-40B4-BE49-F238E27FC236}">
                    <a16:creationId xmlns:a16="http://schemas.microsoft.com/office/drawing/2014/main" id="{2A5ED3BE-3F79-4BB2-8A0C-1BEBBD351C4F}"/>
                  </a:ext>
                </a:extLst>
              </p:cNvPr>
              <p:cNvSpPr txBox="1"/>
              <p:nvPr/>
            </p:nvSpPr>
            <p:spPr>
              <a:xfrm>
                <a:off x="6812750" y="2435477"/>
                <a:ext cx="431528" cy="369332"/>
              </a:xfrm>
              <a:prstGeom prst="rect">
                <a:avLst/>
              </a:prstGeom>
              <a:noFill/>
            </p:spPr>
            <p:txBody>
              <a:bodyPr wrap="none" rtlCol="0">
                <a:spAutoFit/>
              </a:bodyPr>
              <a:lstStyle/>
              <a:p>
                <a:r>
                  <a:rPr lang="en-US" dirty="0"/>
                  <a:t>C</a:t>
                </a:r>
                <a:r>
                  <a:rPr lang="en-US" baseline="-25000" dirty="0"/>
                  <a:t>m</a:t>
                </a:r>
                <a:endParaRPr lang="en-US" dirty="0"/>
              </a:p>
            </p:txBody>
          </p:sp>
          <p:sp>
            <p:nvSpPr>
              <p:cNvPr id="19" name="TextBox 18">
                <a:extLst>
                  <a:ext uri="{FF2B5EF4-FFF2-40B4-BE49-F238E27FC236}">
                    <a16:creationId xmlns:a16="http://schemas.microsoft.com/office/drawing/2014/main" id="{61399344-187E-4D8B-AE91-CCB81AD4C15D}"/>
                  </a:ext>
                </a:extLst>
              </p:cNvPr>
              <p:cNvSpPr txBox="1"/>
              <p:nvPr/>
            </p:nvSpPr>
            <p:spPr>
              <a:xfrm>
                <a:off x="6748385" y="1686891"/>
                <a:ext cx="383438" cy="369332"/>
              </a:xfrm>
              <a:prstGeom prst="rect">
                <a:avLst/>
              </a:prstGeom>
              <a:noFill/>
            </p:spPr>
            <p:txBody>
              <a:bodyPr wrap="none" rtlCol="0">
                <a:spAutoFit/>
              </a:bodyPr>
              <a:lstStyle/>
              <a:p>
                <a:r>
                  <a:rPr lang="en-US" dirty="0"/>
                  <a:t>C</a:t>
                </a:r>
                <a:r>
                  <a:rPr lang="en-US" baseline="-25000" dirty="0"/>
                  <a:t>E</a:t>
                </a:r>
                <a:endParaRPr lang="en-US" dirty="0"/>
              </a:p>
            </p:txBody>
          </p:sp>
          <p:sp>
            <p:nvSpPr>
              <p:cNvPr id="20" name="TextBox 19">
                <a:extLst>
                  <a:ext uri="{FF2B5EF4-FFF2-40B4-BE49-F238E27FC236}">
                    <a16:creationId xmlns:a16="http://schemas.microsoft.com/office/drawing/2014/main" id="{78ECAE58-FB26-4009-AA9A-499B8E55D57D}"/>
                  </a:ext>
                </a:extLst>
              </p:cNvPr>
              <p:cNvSpPr txBox="1"/>
              <p:nvPr/>
            </p:nvSpPr>
            <p:spPr>
              <a:xfrm>
                <a:off x="5245665" y="1108322"/>
                <a:ext cx="369012" cy="369332"/>
              </a:xfrm>
              <a:prstGeom prst="rect">
                <a:avLst/>
              </a:prstGeom>
              <a:noFill/>
            </p:spPr>
            <p:txBody>
              <a:bodyPr wrap="none" rtlCol="0">
                <a:spAutoFit/>
              </a:bodyPr>
              <a:lstStyle/>
              <a:p>
                <a:r>
                  <a:rPr lang="en-US" dirty="0"/>
                  <a:t>m</a:t>
                </a:r>
              </a:p>
            </p:txBody>
          </p:sp>
        </p:grpSp>
        <p:sp>
          <p:nvSpPr>
            <p:cNvPr id="6" name="TextBox 5">
              <a:extLst>
                <a:ext uri="{FF2B5EF4-FFF2-40B4-BE49-F238E27FC236}">
                  <a16:creationId xmlns:a16="http://schemas.microsoft.com/office/drawing/2014/main" id="{CDC36FD4-591E-47CE-B6B3-AA9D763DABBF}"/>
                </a:ext>
              </a:extLst>
            </p:cNvPr>
            <p:cNvSpPr txBox="1"/>
            <p:nvPr/>
          </p:nvSpPr>
          <p:spPr>
            <a:xfrm>
              <a:off x="5113203" y="3194834"/>
              <a:ext cx="463588" cy="369332"/>
            </a:xfrm>
            <a:prstGeom prst="rect">
              <a:avLst/>
            </a:prstGeom>
            <a:noFill/>
          </p:spPr>
          <p:txBody>
            <a:bodyPr wrap="none" rtlCol="0">
              <a:spAutoFit/>
            </a:bodyPr>
            <a:lstStyle/>
            <a:p>
              <a:r>
                <a:rPr lang="en-US" dirty="0" err="1"/>
                <a:t>Q</a:t>
              </a:r>
              <a:r>
                <a:rPr lang="en-US" baseline="-25000" dirty="0" err="1"/>
                <a:t>m</a:t>
              </a:r>
              <a:endParaRPr lang="en-US" dirty="0"/>
            </a:p>
          </p:txBody>
        </p:sp>
        <p:sp>
          <p:nvSpPr>
            <p:cNvPr id="7" name="TextBox 6">
              <a:extLst>
                <a:ext uri="{FF2B5EF4-FFF2-40B4-BE49-F238E27FC236}">
                  <a16:creationId xmlns:a16="http://schemas.microsoft.com/office/drawing/2014/main" id="{2BAABC61-25D8-4662-8584-F1136C1F6AD4}"/>
                </a:ext>
              </a:extLst>
            </p:cNvPr>
            <p:cNvSpPr txBox="1"/>
            <p:nvPr/>
          </p:nvSpPr>
          <p:spPr>
            <a:xfrm>
              <a:off x="5746174" y="3187599"/>
              <a:ext cx="404278" cy="369332"/>
            </a:xfrm>
            <a:prstGeom prst="rect">
              <a:avLst/>
            </a:prstGeom>
            <a:noFill/>
          </p:spPr>
          <p:txBody>
            <a:bodyPr wrap="none" rtlCol="0">
              <a:spAutoFit/>
            </a:bodyPr>
            <a:lstStyle/>
            <a:p>
              <a:r>
                <a:rPr lang="en-US" dirty="0" err="1"/>
                <a:t>Q</a:t>
              </a:r>
              <a:r>
                <a:rPr lang="en-US" baseline="-25000" dirty="0" err="1"/>
                <a:t>L</a:t>
              </a:r>
              <a:endParaRPr lang="en-US" dirty="0"/>
            </a:p>
          </p:txBody>
        </p:sp>
      </p:grpSp>
      <p:sp>
        <p:nvSpPr>
          <p:cNvPr id="23" name="TextBox 22">
            <a:extLst>
              <a:ext uri="{FF2B5EF4-FFF2-40B4-BE49-F238E27FC236}">
                <a16:creationId xmlns:a16="http://schemas.microsoft.com/office/drawing/2014/main" id="{5198B600-9B18-453E-843D-D94634143B65}"/>
              </a:ext>
            </a:extLst>
          </p:cNvPr>
          <p:cNvSpPr txBox="1"/>
          <p:nvPr/>
        </p:nvSpPr>
        <p:spPr>
          <a:xfrm>
            <a:off x="5271453" y="1583559"/>
            <a:ext cx="5199584" cy="3970318"/>
          </a:xfrm>
          <a:prstGeom prst="rect">
            <a:avLst/>
          </a:prstGeom>
          <a:solidFill>
            <a:srgbClr val="FFFF00"/>
          </a:solidFill>
          <a:ln>
            <a:solidFill>
              <a:schemeClr val="tx1"/>
            </a:solidFill>
          </a:ln>
        </p:spPr>
        <p:txBody>
          <a:bodyPr wrap="square" rtlCol="0">
            <a:spAutoFit/>
          </a:bodyPr>
          <a:lstStyle/>
          <a:p>
            <a:r>
              <a:rPr lang="en-US" b="1" dirty="0">
                <a:solidFill>
                  <a:srgbClr val="0070C0"/>
                </a:solidFill>
              </a:rPr>
              <a:t>Diagram shows rapid entrant with a cost disadvantage C</a:t>
            </a:r>
            <a:r>
              <a:rPr lang="en-US" b="1" baseline="-25000" dirty="0">
                <a:solidFill>
                  <a:srgbClr val="0070C0"/>
                </a:solidFill>
              </a:rPr>
              <a:t>E</a:t>
            </a:r>
            <a:r>
              <a:rPr lang="en-US" b="1" dirty="0">
                <a:solidFill>
                  <a:srgbClr val="0070C0"/>
                </a:solidFill>
              </a:rPr>
              <a:t> &gt; Cm, but its variable costs C</a:t>
            </a:r>
            <a:r>
              <a:rPr lang="en-US" b="1" baseline="-25000" dirty="0">
                <a:solidFill>
                  <a:srgbClr val="0070C0"/>
                </a:solidFill>
              </a:rPr>
              <a:t>E</a:t>
            </a:r>
            <a:r>
              <a:rPr lang="en-US" b="1" dirty="0">
                <a:solidFill>
                  <a:srgbClr val="0070C0"/>
                </a:solidFill>
              </a:rPr>
              <a:t> are less than the monopoly price Pm.  </a:t>
            </a:r>
            <a:r>
              <a:rPr lang="en-US" b="1" dirty="0">
                <a:solidFill>
                  <a:srgbClr val="C00000"/>
                </a:solidFill>
              </a:rPr>
              <a:t>So, the monopolist (or merged firm) cannot ignore the potential of entry.  </a:t>
            </a:r>
          </a:p>
          <a:p>
            <a:endParaRPr lang="en-US" b="1" dirty="0">
              <a:solidFill>
                <a:srgbClr val="C00000"/>
              </a:solidFill>
            </a:endParaRPr>
          </a:p>
          <a:p>
            <a:r>
              <a:rPr lang="en-US" b="1" dirty="0">
                <a:solidFill>
                  <a:srgbClr val="0070C0"/>
                </a:solidFill>
              </a:rPr>
              <a:t>If it faces a threat of entry from this entrant, its </a:t>
            </a:r>
            <a:r>
              <a:rPr lang="en-US" b="1" dirty="0">
                <a:solidFill>
                  <a:srgbClr val="C00000"/>
                </a:solidFill>
              </a:rPr>
              <a:t>price increases are limited to a price level (slightly) below the entrant’s variable costs. </a:t>
            </a:r>
            <a:br>
              <a:rPr lang="en-US" b="1" dirty="0">
                <a:solidFill>
                  <a:srgbClr val="0070C0"/>
                </a:solidFill>
              </a:rPr>
            </a:br>
            <a:br>
              <a:rPr lang="en-US" b="1" dirty="0">
                <a:solidFill>
                  <a:srgbClr val="0070C0"/>
                </a:solidFill>
              </a:rPr>
            </a:br>
            <a:r>
              <a:rPr lang="en-US" b="1" dirty="0">
                <a:solidFill>
                  <a:srgbClr val="C00000"/>
                </a:solidFill>
              </a:rPr>
              <a:t>This price is called the “Limit Price.”</a:t>
            </a:r>
          </a:p>
          <a:p>
            <a:endParaRPr lang="en-US" b="1" dirty="0">
              <a:solidFill>
                <a:srgbClr val="0070C0"/>
              </a:solidFill>
            </a:endParaRPr>
          </a:p>
          <a:p>
            <a:r>
              <a:rPr lang="en-US" b="1" dirty="0">
                <a:solidFill>
                  <a:srgbClr val="C00000"/>
                </a:solidFill>
              </a:rPr>
              <a:t>If C</a:t>
            </a:r>
            <a:r>
              <a:rPr lang="en-US" b="1" baseline="-25000" dirty="0">
                <a:solidFill>
                  <a:srgbClr val="C00000"/>
                </a:solidFill>
              </a:rPr>
              <a:t>E</a:t>
            </a:r>
            <a:r>
              <a:rPr lang="en-US" b="1" dirty="0">
                <a:solidFill>
                  <a:srgbClr val="C00000"/>
                </a:solidFill>
              </a:rPr>
              <a:t>  </a:t>
            </a:r>
            <a:r>
              <a:rPr lang="en-US" b="1" dirty="0">
                <a:solidFill>
                  <a:srgbClr val="C00000"/>
                </a:solidFill>
                <a:sym typeface="Wingdings" panose="05000000000000000000" pitchFamily="2" charset="2"/>
              </a:rPr>
              <a:t> Cm</a:t>
            </a:r>
            <a:r>
              <a:rPr lang="en-US" b="1" dirty="0">
                <a:solidFill>
                  <a:srgbClr val="0070C0"/>
                </a:solidFill>
                <a:sym typeface="Wingdings" panose="05000000000000000000" pitchFamily="2" charset="2"/>
              </a:rPr>
              <a:t>, then monopolist (or merged firm) cannot raise even by a SSNIP.</a:t>
            </a:r>
            <a:endParaRPr lang="en-US" b="1" dirty="0">
              <a:solidFill>
                <a:srgbClr val="0070C0"/>
              </a:solidFill>
            </a:endParaRPr>
          </a:p>
        </p:txBody>
      </p:sp>
      <p:sp>
        <p:nvSpPr>
          <p:cNvPr id="24" name="TextBox 23">
            <a:extLst>
              <a:ext uri="{FF2B5EF4-FFF2-40B4-BE49-F238E27FC236}">
                <a16:creationId xmlns:a16="http://schemas.microsoft.com/office/drawing/2014/main" id="{B656952F-AB59-40A0-BE3A-54DAA38F08F0}"/>
              </a:ext>
            </a:extLst>
          </p:cNvPr>
          <p:cNvSpPr txBox="1"/>
          <p:nvPr/>
        </p:nvSpPr>
        <p:spPr>
          <a:xfrm>
            <a:off x="4654314" y="5745637"/>
            <a:ext cx="5199584" cy="923330"/>
          </a:xfrm>
          <a:prstGeom prst="rect">
            <a:avLst/>
          </a:prstGeom>
          <a:solidFill>
            <a:srgbClr val="FFC000"/>
          </a:solidFill>
          <a:ln w="57150">
            <a:solidFill>
              <a:srgbClr val="0070C0"/>
            </a:solidFill>
          </a:ln>
        </p:spPr>
        <p:txBody>
          <a:bodyPr wrap="square" rtlCol="0">
            <a:spAutoFit/>
          </a:bodyPr>
          <a:lstStyle/>
          <a:p>
            <a:r>
              <a:rPr lang="en-US" b="1" dirty="0">
                <a:solidFill>
                  <a:srgbClr val="0070C0"/>
                </a:solidFill>
              </a:rPr>
              <a:t>But recall the key assumption of No Sunk Costs. </a:t>
            </a:r>
            <a:br>
              <a:rPr lang="en-US" b="1" dirty="0">
                <a:solidFill>
                  <a:srgbClr val="0070C0"/>
                </a:solidFill>
              </a:rPr>
            </a:br>
            <a:r>
              <a:rPr lang="en-US" b="1" dirty="0">
                <a:solidFill>
                  <a:srgbClr val="0070C0"/>
                </a:solidFill>
              </a:rPr>
              <a:t>If there are Sunk Costs, then the “price war” model applies instead.</a:t>
            </a:r>
          </a:p>
        </p:txBody>
      </p:sp>
    </p:spTree>
    <p:extLst>
      <p:ext uri="{BB962C8B-B14F-4D97-AF65-F5344CB8AC3E}">
        <p14:creationId xmlns:p14="http://schemas.microsoft.com/office/powerpoint/2010/main" val="42286786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0F672-85AB-4427-89E0-C1639114BB19}"/>
              </a:ext>
            </a:extLst>
          </p:cNvPr>
          <p:cNvSpPr>
            <a:spLocks noGrp="1"/>
          </p:cNvSpPr>
          <p:nvPr>
            <p:ph type="title"/>
          </p:nvPr>
        </p:nvSpPr>
        <p:spPr>
          <a:xfrm>
            <a:off x="838200" y="315769"/>
            <a:ext cx="10515600" cy="1325563"/>
          </a:xfrm>
        </p:spPr>
        <p:txBody>
          <a:bodyPr>
            <a:normAutofit fontScale="90000"/>
          </a:bodyPr>
          <a:lstStyle/>
          <a:p>
            <a:r>
              <a:rPr lang="en-US" dirty="0"/>
              <a:t>Using “Limit Pricing” to Revisit </a:t>
            </a:r>
            <a:r>
              <a:rPr lang="en-US" i="1" dirty="0"/>
              <a:t>Waste Management </a:t>
            </a:r>
            <a:r>
              <a:rPr lang="en-US" dirty="0"/>
              <a:t>Analysis of </a:t>
            </a:r>
            <a:br>
              <a:rPr lang="en-US" dirty="0"/>
            </a:br>
            <a:r>
              <a:rPr lang="en-US" dirty="0"/>
              <a:t>Legitimate “Track Record” (“Goodwill”) Impact</a:t>
            </a:r>
            <a:br>
              <a:rPr lang="en-US" dirty="0"/>
            </a:br>
            <a:endParaRPr lang="en-US" dirty="0"/>
          </a:p>
        </p:txBody>
      </p:sp>
      <p:sp>
        <p:nvSpPr>
          <p:cNvPr id="3" name="Content Placeholder 2">
            <a:extLst>
              <a:ext uri="{FF2B5EF4-FFF2-40B4-BE49-F238E27FC236}">
                <a16:creationId xmlns:a16="http://schemas.microsoft.com/office/drawing/2014/main" id="{B38C172D-98A0-4A9C-8CAC-0961937945AA}"/>
              </a:ext>
            </a:extLst>
          </p:cNvPr>
          <p:cNvSpPr>
            <a:spLocks noGrp="1"/>
          </p:cNvSpPr>
          <p:nvPr>
            <p:ph idx="1"/>
          </p:nvPr>
        </p:nvSpPr>
        <p:spPr>
          <a:xfrm>
            <a:off x="848360" y="1850039"/>
            <a:ext cx="10515600" cy="4351338"/>
          </a:xfrm>
        </p:spPr>
        <p:txBody>
          <a:bodyPr/>
          <a:lstStyle/>
          <a:p>
            <a:pPr marL="0" indent="0">
              <a:buNone/>
            </a:pPr>
            <a:r>
              <a:rPr lang="en-US" dirty="0"/>
              <a:t>  </a:t>
            </a:r>
          </a:p>
        </p:txBody>
      </p:sp>
      <p:grpSp>
        <p:nvGrpSpPr>
          <p:cNvPr id="4" name="Group 3">
            <a:extLst>
              <a:ext uri="{FF2B5EF4-FFF2-40B4-BE49-F238E27FC236}">
                <a16:creationId xmlns:a16="http://schemas.microsoft.com/office/drawing/2014/main" id="{F23C5BD6-5088-46B2-B76A-C0DA6150B77B}"/>
              </a:ext>
            </a:extLst>
          </p:cNvPr>
          <p:cNvGrpSpPr/>
          <p:nvPr/>
        </p:nvGrpSpPr>
        <p:grpSpPr>
          <a:xfrm>
            <a:off x="681271" y="2628567"/>
            <a:ext cx="3681229" cy="3420409"/>
            <a:chOff x="3547019" y="143757"/>
            <a:chExt cx="3681229" cy="3420409"/>
          </a:xfrm>
        </p:grpSpPr>
        <p:grpSp>
          <p:nvGrpSpPr>
            <p:cNvPr id="5" name="Group 4">
              <a:extLst>
                <a:ext uri="{FF2B5EF4-FFF2-40B4-BE49-F238E27FC236}">
                  <a16:creationId xmlns:a16="http://schemas.microsoft.com/office/drawing/2014/main" id="{ABE1404C-7237-4686-8BB4-6935685C82AA}"/>
                </a:ext>
              </a:extLst>
            </p:cNvPr>
            <p:cNvGrpSpPr/>
            <p:nvPr/>
          </p:nvGrpSpPr>
          <p:grpSpPr>
            <a:xfrm>
              <a:off x="3547019" y="143757"/>
              <a:ext cx="3681229" cy="3141484"/>
              <a:chOff x="3547019" y="143757"/>
              <a:chExt cx="3681229" cy="3141484"/>
            </a:xfrm>
          </p:grpSpPr>
          <p:grpSp>
            <p:nvGrpSpPr>
              <p:cNvPr id="8" name="Group 7">
                <a:extLst>
                  <a:ext uri="{FF2B5EF4-FFF2-40B4-BE49-F238E27FC236}">
                    <a16:creationId xmlns:a16="http://schemas.microsoft.com/office/drawing/2014/main" id="{617EDCA2-ECA5-4394-9098-DC75C1ECD81E}"/>
                  </a:ext>
                </a:extLst>
              </p:cNvPr>
              <p:cNvGrpSpPr/>
              <p:nvPr/>
            </p:nvGrpSpPr>
            <p:grpSpPr>
              <a:xfrm>
                <a:off x="3951588" y="143757"/>
                <a:ext cx="3242821" cy="3101419"/>
                <a:chOff x="3403076" y="904973"/>
                <a:chExt cx="3242821" cy="3101419"/>
              </a:xfrm>
            </p:grpSpPr>
            <p:cxnSp>
              <p:nvCxnSpPr>
                <p:cNvPr id="21" name="Straight Connector 20">
                  <a:extLst>
                    <a:ext uri="{FF2B5EF4-FFF2-40B4-BE49-F238E27FC236}">
                      <a16:creationId xmlns:a16="http://schemas.microsoft.com/office/drawing/2014/main" id="{4A9E4028-D2BF-4A68-92BC-21DA437D7ACE}"/>
                    </a:ext>
                  </a:extLst>
                </p:cNvPr>
                <p:cNvCxnSpPr>
                  <a:cxnSpLocks/>
                </p:cNvCxnSpPr>
                <p:nvPr/>
              </p:nvCxnSpPr>
              <p:spPr>
                <a:xfrm>
                  <a:off x="3403076" y="904973"/>
                  <a:ext cx="0" cy="3101419"/>
                </a:xfrm>
                <a:prstGeom prst="line">
                  <a:avLst/>
                </a:prstGeom>
                <a:ln w="28575"/>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F4AA20F4-D7F3-4F3A-95C2-8A47ADADDC17}"/>
                    </a:ext>
                  </a:extLst>
                </p:cNvPr>
                <p:cNvCxnSpPr/>
                <p:nvPr/>
              </p:nvCxnSpPr>
              <p:spPr>
                <a:xfrm>
                  <a:off x="3403076" y="4006392"/>
                  <a:ext cx="3242821" cy="0"/>
                </a:xfrm>
                <a:prstGeom prst="line">
                  <a:avLst/>
                </a:prstGeom>
                <a:ln w="28575"/>
              </p:spPr>
              <p:style>
                <a:lnRef idx="1">
                  <a:schemeClr val="dk1"/>
                </a:lnRef>
                <a:fillRef idx="0">
                  <a:schemeClr val="dk1"/>
                </a:fillRef>
                <a:effectRef idx="0">
                  <a:schemeClr val="dk1"/>
                </a:effectRef>
                <a:fontRef idx="minor">
                  <a:schemeClr val="tx1"/>
                </a:fontRef>
              </p:style>
            </p:cxnSp>
          </p:grpSp>
          <p:cxnSp>
            <p:nvCxnSpPr>
              <p:cNvPr id="9" name="Straight Connector 8">
                <a:extLst>
                  <a:ext uri="{FF2B5EF4-FFF2-40B4-BE49-F238E27FC236}">
                    <a16:creationId xmlns:a16="http://schemas.microsoft.com/office/drawing/2014/main" id="{E6889666-AE8C-4C4F-B69D-9EC9CD35DAB6}"/>
                  </a:ext>
                </a:extLst>
              </p:cNvPr>
              <p:cNvCxnSpPr/>
              <p:nvPr/>
            </p:nvCxnSpPr>
            <p:spPr>
              <a:xfrm>
                <a:off x="4270342" y="273377"/>
                <a:ext cx="2413262" cy="2642532"/>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E19915B-2B99-4DEC-8BBC-C74D44004EF0}"/>
                  </a:ext>
                </a:extLst>
              </p:cNvPr>
              <p:cNvCxnSpPr/>
              <p:nvPr/>
            </p:nvCxnSpPr>
            <p:spPr>
              <a:xfrm>
                <a:off x="3951588" y="1432874"/>
                <a:ext cx="1355703" cy="0"/>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658EC30-7691-4E4A-B338-F8126BA37E39}"/>
                  </a:ext>
                </a:extLst>
              </p:cNvPr>
              <p:cNvCxnSpPr/>
              <p:nvPr/>
            </p:nvCxnSpPr>
            <p:spPr>
              <a:xfrm>
                <a:off x="5288437" y="1414021"/>
                <a:ext cx="0" cy="1831155"/>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8144275-8030-4076-9C90-95771BF1B0DC}"/>
                  </a:ext>
                </a:extLst>
              </p:cNvPr>
              <p:cNvCxnSpPr/>
              <p:nvPr/>
            </p:nvCxnSpPr>
            <p:spPr>
              <a:xfrm>
                <a:off x="3951588" y="1989056"/>
                <a:ext cx="2986540" cy="0"/>
              </a:xfrm>
              <a:prstGeom prst="line">
                <a:avLst/>
              </a:prstGeom>
              <a:ln w="28575">
                <a:prstDash val="lg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AB193F2-BFB6-447D-92CE-005054A35CD1}"/>
                  </a:ext>
                </a:extLst>
              </p:cNvPr>
              <p:cNvCxnSpPr/>
              <p:nvPr/>
            </p:nvCxnSpPr>
            <p:spPr>
              <a:xfrm>
                <a:off x="3951588" y="2102177"/>
                <a:ext cx="1996725" cy="0"/>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B7A3817-45BD-473D-9966-0DB305809CC4}"/>
                  </a:ext>
                </a:extLst>
              </p:cNvPr>
              <p:cNvCxnSpPr/>
              <p:nvPr/>
            </p:nvCxnSpPr>
            <p:spPr>
              <a:xfrm>
                <a:off x="5957740" y="2092751"/>
                <a:ext cx="0" cy="1192490"/>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4CF9DCE-7056-42D0-AA9E-64EA561FC4C1}"/>
                  </a:ext>
                </a:extLst>
              </p:cNvPr>
              <p:cNvCxnSpPr/>
              <p:nvPr/>
            </p:nvCxnSpPr>
            <p:spPr>
              <a:xfrm>
                <a:off x="3951588" y="2733773"/>
                <a:ext cx="298654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0CB7980-545D-4432-BA8C-DB88B782F937}"/>
                  </a:ext>
                </a:extLst>
              </p:cNvPr>
              <p:cNvSpPr txBox="1"/>
              <p:nvPr/>
            </p:nvSpPr>
            <p:spPr>
              <a:xfrm>
                <a:off x="3561573" y="1197207"/>
                <a:ext cx="426720" cy="369332"/>
              </a:xfrm>
              <a:prstGeom prst="rect">
                <a:avLst/>
              </a:prstGeom>
              <a:noFill/>
            </p:spPr>
            <p:txBody>
              <a:bodyPr wrap="none" rtlCol="0">
                <a:spAutoFit/>
              </a:bodyPr>
              <a:lstStyle/>
              <a:p>
                <a:r>
                  <a:rPr lang="en-US" dirty="0"/>
                  <a:t>P</a:t>
                </a:r>
                <a:r>
                  <a:rPr lang="en-US" baseline="-25000" dirty="0"/>
                  <a:t>m</a:t>
                </a:r>
                <a:endParaRPr lang="en-US" dirty="0"/>
              </a:p>
            </p:txBody>
          </p:sp>
          <p:sp>
            <p:nvSpPr>
              <p:cNvPr id="17" name="TextBox 16">
                <a:extLst>
                  <a:ext uri="{FF2B5EF4-FFF2-40B4-BE49-F238E27FC236}">
                    <a16:creationId xmlns:a16="http://schemas.microsoft.com/office/drawing/2014/main" id="{1D115BA2-E33C-4E04-BAC7-E054B983AA0E}"/>
                  </a:ext>
                </a:extLst>
              </p:cNvPr>
              <p:cNvSpPr txBox="1"/>
              <p:nvPr/>
            </p:nvSpPr>
            <p:spPr>
              <a:xfrm>
                <a:off x="3547019" y="1771020"/>
                <a:ext cx="407484" cy="369332"/>
              </a:xfrm>
              <a:prstGeom prst="rect">
                <a:avLst/>
              </a:prstGeom>
              <a:noFill/>
            </p:spPr>
            <p:txBody>
              <a:bodyPr wrap="none" rtlCol="0">
                <a:spAutoFit/>
              </a:bodyPr>
              <a:lstStyle/>
              <a:p>
                <a:r>
                  <a:rPr lang="en-US" dirty="0"/>
                  <a:t>P</a:t>
                </a:r>
                <a:r>
                  <a:rPr lang="en-US" baseline="-25000" dirty="0"/>
                  <a:t>E</a:t>
                </a:r>
                <a:endParaRPr lang="en-US" dirty="0"/>
              </a:p>
            </p:txBody>
          </p:sp>
          <p:sp>
            <p:nvSpPr>
              <p:cNvPr id="18" name="TextBox 17">
                <a:extLst>
                  <a:ext uri="{FF2B5EF4-FFF2-40B4-BE49-F238E27FC236}">
                    <a16:creationId xmlns:a16="http://schemas.microsoft.com/office/drawing/2014/main" id="{2A5ED3BE-3F79-4BB2-8A0C-1BEBBD351C4F}"/>
                  </a:ext>
                </a:extLst>
              </p:cNvPr>
              <p:cNvSpPr txBox="1"/>
              <p:nvPr/>
            </p:nvSpPr>
            <p:spPr>
              <a:xfrm>
                <a:off x="6812750" y="2435477"/>
                <a:ext cx="415498" cy="369332"/>
              </a:xfrm>
              <a:prstGeom prst="rect">
                <a:avLst/>
              </a:prstGeom>
              <a:noFill/>
            </p:spPr>
            <p:txBody>
              <a:bodyPr wrap="none" rtlCol="0">
                <a:spAutoFit/>
              </a:bodyPr>
              <a:lstStyle/>
              <a:p>
                <a:r>
                  <a:rPr lang="en-US" dirty="0"/>
                  <a:t>C</a:t>
                </a:r>
                <a:r>
                  <a:rPr lang="en-US" baseline="-25000" dirty="0"/>
                  <a:t>0</a:t>
                </a:r>
                <a:endParaRPr lang="en-US" dirty="0"/>
              </a:p>
            </p:txBody>
          </p:sp>
          <p:sp>
            <p:nvSpPr>
              <p:cNvPr id="19" name="TextBox 18">
                <a:extLst>
                  <a:ext uri="{FF2B5EF4-FFF2-40B4-BE49-F238E27FC236}">
                    <a16:creationId xmlns:a16="http://schemas.microsoft.com/office/drawing/2014/main" id="{61399344-187E-4D8B-AE91-CCB81AD4C15D}"/>
                  </a:ext>
                </a:extLst>
              </p:cNvPr>
              <p:cNvSpPr txBox="1"/>
              <p:nvPr/>
            </p:nvSpPr>
            <p:spPr>
              <a:xfrm>
                <a:off x="6748385" y="1686891"/>
                <a:ext cx="383438" cy="369332"/>
              </a:xfrm>
              <a:prstGeom prst="rect">
                <a:avLst/>
              </a:prstGeom>
              <a:noFill/>
            </p:spPr>
            <p:txBody>
              <a:bodyPr wrap="none" rtlCol="0">
                <a:spAutoFit/>
              </a:bodyPr>
              <a:lstStyle/>
              <a:p>
                <a:r>
                  <a:rPr lang="en-US" dirty="0"/>
                  <a:t>C</a:t>
                </a:r>
                <a:r>
                  <a:rPr lang="en-US" baseline="-25000" dirty="0"/>
                  <a:t>E</a:t>
                </a:r>
                <a:endParaRPr lang="en-US" dirty="0"/>
              </a:p>
            </p:txBody>
          </p:sp>
          <p:sp>
            <p:nvSpPr>
              <p:cNvPr id="20" name="TextBox 19">
                <a:extLst>
                  <a:ext uri="{FF2B5EF4-FFF2-40B4-BE49-F238E27FC236}">
                    <a16:creationId xmlns:a16="http://schemas.microsoft.com/office/drawing/2014/main" id="{78ECAE58-FB26-4009-AA9A-499B8E55D57D}"/>
                  </a:ext>
                </a:extLst>
              </p:cNvPr>
              <p:cNvSpPr txBox="1"/>
              <p:nvPr/>
            </p:nvSpPr>
            <p:spPr>
              <a:xfrm>
                <a:off x="5245665" y="1108322"/>
                <a:ext cx="369012" cy="369332"/>
              </a:xfrm>
              <a:prstGeom prst="rect">
                <a:avLst/>
              </a:prstGeom>
              <a:noFill/>
            </p:spPr>
            <p:txBody>
              <a:bodyPr wrap="none" rtlCol="0">
                <a:spAutoFit/>
              </a:bodyPr>
              <a:lstStyle/>
              <a:p>
                <a:r>
                  <a:rPr lang="en-US" dirty="0"/>
                  <a:t>m</a:t>
                </a:r>
              </a:p>
            </p:txBody>
          </p:sp>
        </p:grpSp>
        <p:sp>
          <p:nvSpPr>
            <p:cNvPr id="6" name="TextBox 5">
              <a:extLst>
                <a:ext uri="{FF2B5EF4-FFF2-40B4-BE49-F238E27FC236}">
                  <a16:creationId xmlns:a16="http://schemas.microsoft.com/office/drawing/2014/main" id="{CDC36FD4-591E-47CE-B6B3-AA9D763DABBF}"/>
                </a:ext>
              </a:extLst>
            </p:cNvPr>
            <p:cNvSpPr txBox="1"/>
            <p:nvPr/>
          </p:nvSpPr>
          <p:spPr>
            <a:xfrm>
              <a:off x="5113203" y="3194834"/>
              <a:ext cx="463588" cy="369332"/>
            </a:xfrm>
            <a:prstGeom prst="rect">
              <a:avLst/>
            </a:prstGeom>
            <a:noFill/>
          </p:spPr>
          <p:txBody>
            <a:bodyPr wrap="none" rtlCol="0">
              <a:spAutoFit/>
            </a:bodyPr>
            <a:lstStyle/>
            <a:p>
              <a:r>
                <a:rPr lang="en-US" dirty="0" err="1"/>
                <a:t>Q</a:t>
              </a:r>
              <a:r>
                <a:rPr lang="en-US" baseline="-25000" dirty="0" err="1"/>
                <a:t>m</a:t>
              </a:r>
              <a:endParaRPr lang="en-US" dirty="0"/>
            </a:p>
          </p:txBody>
        </p:sp>
        <p:sp>
          <p:nvSpPr>
            <p:cNvPr id="7" name="TextBox 6">
              <a:extLst>
                <a:ext uri="{FF2B5EF4-FFF2-40B4-BE49-F238E27FC236}">
                  <a16:creationId xmlns:a16="http://schemas.microsoft.com/office/drawing/2014/main" id="{2BAABC61-25D8-4662-8584-F1136C1F6AD4}"/>
                </a:ext>
              </a:extLst>
            </p:cNvPr>
            <p:cNvSpPr txBox="1"/>
            <p:nvPr/>
          </p:nvSpPr>
          <p:spPr>
            <a:xfrm>
              <a:off x="5746174" y="3187599"/>
              <a:ext cx="404278" cy="369332"/>
            </a:xfrm>
            <a:prstGeom prst="rect">
              <a:avLst/>
            </a:prstGeom>
            <a:noFill/>
          </p:spPr>
          <p:txBody>
            <a:bodyPr wrap="none" rtlCol="0">
              <a:spAutoFit/>
            </a:bodyPr>
            <a:lstStyle/>
            <a:p>
              <a:r>
                <a:rPr lang="en-US" dirty="0" err="1"/>
                <a:t>Q</a:t>
              </a:r>
              <a:r>
                <a:rPr lang="en-US" baseline="-25000" dirty="0" err="1"/>
                <a:t>L</a:t>
              </a:r>
              <a:endParaRPr lang="en-US" dirty="0"/>
            </a:p>
          </p:txBody>
        </p:sp>
      </p:grpSp>
      <p:sp>
        <p:nvSpPr>
          <p:cNvPr id="23" name="TextBox 22">
            <a:extLst>
              <a:ext uri="{FF2B5EF4-FFF2-40B4-BE49-F238E27FC236}">
                <a16:creationId xmlns:a16="http://schemas.microsoft.com/office/drawing/2014/main" id="{5198B600-9B18-453E-843D-D94634143B65}"/>
              </a:ext>
            </a:extLst>
          </p:cNvPr>
          <p:cNvSpPr txBox="1"/>
          <p:nvPr/>
        </p:nvSpPr>
        <p:spPr>
          <a:xfrm>
            <a:off x="5768497" y="1616424"/>
            <a:ext cx="5199584" cy="5078313"/>
          </a:xfrm>
          <a:prstGeom prst="rect">
            <a:avLst/>
          </a:prstGeom>
          <a:solidFill>
            <a:srgbClr val="FFFF00"/>
          </a:solidFill>
          <a:ln>
            <a:solidFill>
              <a:schemeClr val="tx1"/>
            </a:solidFill>
          </a:ln>
        </p:spPr>
        <p:txBody>
          <a:bodyPr wrap="square" rtlCol="0">
            <a:spAutoFit/>
          </a:bodyPr>
          <a:lstStyle/>
          <a:p>
            <a:r>
              <a:rPr lang="en-US" b="1" dirty="0">
                <a:solidFill>
                  <a:srgbClr val="0070C0"/>
                </a:solidFill>
              </a:rPr>
              <a:t>              </a:t>
            </a:r>
            <a:r>
              <a:rPr lang="en-US" b="1" u="sng" dirty="0">
                <a:solidFill>
                  <a:srgbClr val="0070C0"/>
                </a:solidFill>
              </a:rPr>
              <a:t>BUT CAVEATS ARE NEEDED</a:t>
            </a:r>
            <a:r>
              <a:rPr lang="en-US" b="1" dirty="0">
                <a:solidFill>
                  <a:srgbClr val="0070C0"/>
                </a:solidFill>
              </a:rPr>
              <a:t> </a:t>
            </a:r>
          </a:p>
          <a:p>
            <a:r>
              <a:rPr lang="en-US" b="1" dirty="0">
                <a:solidFill>
                  <a:srgbClr val="0070C0"/>
                </a:solidFill>
              </a:rPr>
              <a:t>If the merging firms </a:t>
            </a:r>
            <a:r>
              <a:rPr lang="en-US" b="1" i="1" dirty="0">
                <a:solidFill>
                  <a:srgbClr val="0070C0"/>
                </a:solidFill>
              </a:rPr>
              <a:t>both </a:t>
            </a:r>
            <a:r>
              <a:rPr lang="en-US" b="1" dirty="0">
                <a:solidFill>
                  <a:srgbClr val="0070C0"/>
                </a:solidFill>
              </a:rPr>
              <a:t>have a proven track records </a:t>
            </a:r>
            <a:r>
              <a:rPr lang="en-US" b="1" i="1" dirty="0">
                <a:solidFill>
                  <a:srgbClr val="0070C0"/>
                </a:solidFill>
              </a:rPr>
              <a:t>(and others do not)</a:t>
            </a:r>
            <a:r>
              <a:rPr lang="en-US" b="1" dirty="0">
                <a:solidFill>
                  <a:srgbClr val="0070C0"/>
                </a:solidFill>
              </a:rPr>
              <a:t>, they will end up competing away the advantage pre-merger by reduce pre-merger prices down close to their costs C</a:t>
            </a:r>
            <a:r>
              <a:rPr lang="en-US" b="1" baseline="-25000" dirty="0">
                <a:solidFill>
                  <a:srgbClr val="0070C0"/>
                </a:solidFill>
              </a:rPr>
              <a:t>0</a:t>
            </a:r>
            <a:r>
              <a:rPr lang="en-US" b="1" dirty="0">
                <a:solidFill>
                  <a:srgbClr val="0070C0"/>
                </a:solidFill>
              </a:rPr>
              <a:t>, say to P</a:t>
            </a:r>
            <a:r>
              <a:rPr lang="en-US" b="1" baseline="-25000" dirty="0">
                <a:solidFill>
                  <a:srgbClr val="0070C0"/>
                </a:solidFill>
              </a:rPr>
              <a:t>0</a:t>
            </a:r>
            <a:r>
              <a:rPr lang="en-US" b="1" dirty="0">
                <a:solidFill>
                  <a:srgbClr val="0070C0"/>
                </a:solidFill>
              </a:rPr>
              <a:t>.</a:t>
            </a:r>
            <a:endParaRPr lang="en-US" b="1" baseline="-25000" dirty="0">
              <a:solidFill>
                <a:srgbClr val="0070C0"/>
              </a:solidFill>
            </a:endParaRPr>
          </a:p>
          <a:p>
            <a:endParaRPr lang="en-US" b="1" dirty="0">
              <a:solidFill>
                <a:srgbClr val="0070C0"/>
              </a:solidFill>
            </a:endParaRPr>
          </a:p>
          <a:p>
            <a:r>
              <a:rPr lang="en-US" b="1" dirty="0">
                <a:solidFill>
                  <a:srgbClr val="C00000"/>
                </a:solidFill>
              </a:rPr>
              <a:t>If Entrant lacks a proven track record, so it must spend more on services to make up for this lack.  So its costs are higher, C</a:t>
            </a:r>
            <a:r>
              <a:rPr lang="en-US" b="1" baseline="-25000" dirty="0">
                <a:solidFill>
                  <a:srgbClr val="C00000"/>
                </a:solidFill>
              </a:rPr>
              <a:t>E</a:t>
            </a:r>
            <a:r>
              <a:rPr lang="en-US" b="1" dirty="0">
                <a:solidFill>
                  <a:srgbClr val="C00000"/>
                </a:solidFill>
              </a:rPr>
              <a:t> &gt; C</a:t>
            </a:r>
            <a:r>
              <a:rPr lang="en-US" b="1" baseline="-25000" dirty="0">
                <a:solidFill>
                  <a:srgbClr val="C00000"/>
                </a:solidFill>
              </a:rPr>
              <a:t>0</a:t>
            </a:r>
            <a:r>
              <a:rPr lang="en-US" b="1" dirty="0">
                <a:solidFill>
                  <a:srgbClr val="0070C0"/>
                </a:solidFill>
              </a:rPr>
              <a:t>.  It has to charge a price of at least P</a:t>
            </a:r>
            <a:r>
              <a:rPr lang="en-US" b="1" baseline="-25000" dirty="0">
                <a:solidFill>
                  <a:srgbClr val="0070C0"/>
                </a:solidFill>
              </a:rPr>
              <a:t>E</a:t>
            </a:r>
            <a:r>
              <a:rPr lang="en-US" b="1" dirty="0">
                <a:solidFill>
                  <a:srgbClr val="0070C0"/>
                </a:solidFill>
              </a:rPr>
              <a:t>.  (You can also think of the higher cost as equivalent to a need to offer a comparable discount in the amount C</a:t>
            </a:r>
            <a:r>
              <a:rPr lang="en-US" b="1" baseline="-25000" dirty="0">
                <a:solidFill>
                  <a:srgbClr val="0070C0"/>
                </a:solidFill>
              </a:rPr>
              <a:t>E</a:t>
            </a:r>
            <a:r>
              <a:rPr lang="en-US" b="1" dirty="0">
                <a:solidFill>
                  <a:srgbClr val="0070C0"/>
                </a:solidFill>
              </a:rPr>
              <a:t>-C</a:t>
            </a:r>
            <a:r>
              <a:rPr lang="en-US" b="1" baseline="-25000" dirty="0">
                <a:solidFill>
                  <a:srgbClr val="0070C0"/>
                </a:solidFill>
              </a:rPr>
              <a:t>0</a:t>
            </a:r>
            <a:r>
              <a:rPr lang="en-US" b="1" dirty="0">
                <a:solidFill>
                  <a:srgbClr val="0070C0"/>
                </a:solidFill>
              </a:rPr>
              <a:t>.)</a:t>
            </a:r>
          </a:p>
          <a:p>
            <a:endParaRPr lang="en-US" b="1" dirty="0">
              <a:solidFill>
                <a:srgbClr val="0070C0"/>
              </a:solidFill>
            </a:endParaRPr>
          </a:p>
          <a:p>
            <a:r>
              <a:rPr lang="en-US" b="1" dirty="0">
                <a:solidFill>
                  <a:srgbClr val="C00000"/>
                </a:solidFill>
              </a:rPr>
              <a:t>Thus, the merged firm can raise its price up to P</a:t>
            </a:r>
            <a:r>
              <a:rPr lang="en-US" b="1" baseline="-25000" dirty="0">
                <a:solidFill>
                  <a:srgbClr val="C00000"/>
                </a:solidFill>
              </a:rPr>
              <a:t>L</a:t>
            </a:r>
            <a:r>
              <a:rPr lang="en-US" b="1" dirty="0">
                <a:solidFill>
                  <a:srgbClr val="0070C0"/>
                </a:solidFill>
              </a:rPr>
              <a:t>, just below P</a:t>
            </a:r>
            <a:r>
              <a:rPr lang="en-US" b="1" baseline="-25000" dirty="0">
                <a:solidFill>
                  <a:srgbClr val="0070C0"/>
                </a:solidFill>
              </a:rPr>
              <a:t>E</a:t>
            </a:r>
            <a:r>
              <a:rPr lang="en-US" b="1" dirty="0">
                <a:solidFill>
                  <a:srgbClr val="0070C0"/>
                </a:solidFill>
              </a:rPr>
              <a:t>=C</a:t>
            </a:r>
            <a:r>
              <a:rPr lang="en-US" b="1" baseline="-25000" dirty="0">
                <a:solidFill>
                  <a:srgbClr val="0070C0"/>
                </a:solidFill>
              </a:rPr>
              <a:t>E</a:t>
            </a:r>
            <a:r>
              <a:rPr lang="en-US" b="1" dirty="0">
                <a:solidFill>
                  <a:srgbClr val="0070C0"/>
                </a:solidFill>
              </a:rPr>
              <a:t>.  This is still below the monopoly price PM, but it can still be a substantial price increase.</a:t>
            </a:r>
          </a:p>
        </p:txBody>
      </p:sp>
      <p:sp>
        <p:nvSpPr>
          <p:cNvPr id="24" name="TextBox 23">
            <a:extLst>
              <a:ext uri="{FF2B5EF4-FFF2-40B4-BE49-F238E27FC236}">
                <a16:creationId xmlns:a16="http://schemas.microsoft.com/office/drawing/2014/main" id="{27916BEA-906E-4259-8064-A9C836D3E485}"/>
              </a:ext>
            </a:extLst>
          </p:cNvPr>
          <p:cNvSpPr txBox="1"/>
          <p:nvPr/>
        </p:nvSpPr>
        <p:spPr>
          <a:xfrm>
            <a:off x="572162" y="4804474"/>
            <a:ext cx="389850" cy="369332"/>
          </a:xfrm>
          <a:prstGeom prst="rect">
            <a:avLst/>
          </a:prstGeom>
          <a:noFill/>
        </p:spPr>
        <p:txBody>
          <a:bodyPr wrap="none" rtlCol="0">
            <a:spAutoFit/>
          </a:bodyPr>
          <a:lstStyle/>
          <a:p>
            <a:r>
              <a:rPr lang="en-US" dirty="0"/>
              <a:t>P</a:t>
            </a:r>
            <a:r>
              <a:rPr lang="en-US" baseline="-25000" dirty="0"/>
              <a:t>0</a:t>
            </a:r>
            <a:endParaRPr lang="en-US" dirty="0"/>
          </a:p>
        </p:txBody>
      </p:sp>
      <p:cxnSp>
        <p:nvCxnSpPr>
          <p:cNvPr id="45" name="Straight Connector 44">
            <a:extLst>
              <a:ext uri="{FF2B5EF4-FFF2-40B4-BE49-F238E27FC236}">
                <a16:creationId xmlns:a16="http://schemas.microsoft.com/office/drawing/2014/main" id="{6626C5A8-2E63-4ABD-B23B-03722DF72D66}"/>
              </a:ext>
            </a:extLst>
          </p:cNvPr>
          <p:cNvCxnSpPr>
            <a:cxnSpLocks/>
          </p:cNvCxnSpPr>
          <p:nvPr/>
        </p:nvCxnSpPr>
        <p:spPr>
          <a:xfrm>
            <a:off x="1104900" y="4989140"/>
            <a:ext cx="2303695" cy="0"/>
          </a:xfrm>
          <a:prstGeom prst="line">
            <a:avLst/>
          </a:prstGeom>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B3DD8569-C985-43D8-BC88-10F5603F5F5C}"/>
              </a:ext>
            </a:extLst>
          </p:cNvPr>
          <p:cNvSpPr txBox="1"/>
          <p:nvPr/>
        </p:nvSpPr>
        <p:spPr>
          <a:xfrm>
            <a:off x="3194434" y="5662982"/>
            <a:ext cx="428322" cy="369332"/>
          </a:xfrm>
          <a:prstGeom prst="rect">
            <a:avLst/>
          </a:prstGeom>
          <a:noFill/>
        </p:spPr>
        <p:txBody>
          <a:bodyPr wrap="none" rtlCol="0">
            <a:spAutoFit/>
          </a:bodyPr>
          <a:lstStyle/>
          <a:p>
            <a:r>
              <a:rPr lang="en-US" dirty="0"/>
              <a:t>Q</a:t>
            </a:r>
            <a:r>
              <a:rPr lang="en-US" baseline="-25000" dirty="0"/>
              <a:t>0</a:t>
            </a:r>
            <a:endParaRPr lang="en-US" dirty="0"/>
          </a:p>
        </p:txBody>
      </p:sp>
      <p:cxnSp>
        <p:nvCxnSpPr>
          <p:cNvPr id="49" name="Straight Connector 48">
            <a:extLst>
              <a:ext uri="{FF2B5EF4-FFF2-40B4-BE49-F238E27FC236}">
                <a16:creationId xmlns:a16="http://schemas.microsoft.com/office/drawing/2014/main" id="{7255DDCB-6B55-486C-8DD8-5561CCA0667F}"/>
              </a:ext>
            </a:extLst>
          </p:cNvPr>
          <p:cNvCxnSpPr>
            <a:endCxn id="46" idx="0"/>
          </p:cNvCxnSpPr>
          <p:nvPr/>
        </p:nvCxnSpPr>
        <p:spPr>
          <a:xfrm>
            <a:off x="3408595" y="4920287"/>
            <a:ext cx="0" cy="742695"/>
          </a:xfrm>
          <a:prstGeom prst="line">
            <a:avLst/>
          </a:prstGeom>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A75487CF-364F-4E80-A9FF-B51831AEFFA7}"/>
              </a:ext>
            </a:extLst>
          </p:cNvPr>
          <p:cNvSpPr txBox="1"/>
          <p:nvPr/>
        </p:nvSpPr>
        <p:spPr>
          <a:xfrm>
            <a:off x="528509" y="4413121"/>
            <a:ext cx="407484" cy="369332"/>
          </a:xfrm>
          <a:prstGeom prst="rect">
            <a:avLst/>
          </a:prstGeom>
          <a:noFill/>
        </p:spPr>
        <p:txBody>
          <a:bodyPr wrap="none" rtlCol="0">
            <a:spAutoFit/>
          </a:bodyPr>
          <a:lstStyle/>
          <a:p>
            <a:r>
              <a:rPr lang="en-US" dirty="0"/>
              <a:t>P</a:t>
            </a:r>
            <a:r>
              <a:rPr lang="en-US" baseline="-25000" dirty="0"/>
              <a:t>L</a:t>
            </a:r>
            <a:endParaRPr lang="en-US" dirty="0"/>
          </a:p>
        </p:txBody>
      </p:sp>
      <p:sp>
        <p:nvSpPr>
          <p:cNvPr id="25" name="TextBox 24">
            <a:extLst>
              <a:ext uri="{FF2B5EF4-FFF2-40B4-BE49-F238E27FC236}">
                <a16:creationId xmlns:a16="http://schemas.microsoft.com/office/drawing/2014/main" id="{993B1866-C273-488C-AFAE-B98941742D99}"/>
              </a:ext>
            </a:extLst>
          </p:cNvPr>
          <p:cNvSpPr txBox="1"/>
          <p:nvPr/>
        </p:nvSpPr>
        <p:spPr>
          <a:xfrm>
            <a:off x="528508" y="1397703"/>
            <a:ext cx="4968165" cy="923330"/>
          </a:xfrm>
          <a:prstGeom prst="rect">
            <a:avLst/>
          </a:prstGeom>
          <a:solidFill>
            <a:srgbClr val="FFC000"/>
          </a:solidFill>
          <a:ln w="38100">
            <a:solidFill>
              <a:srgbClr val="C00000"/>
            </a:solidFill>
          </a:ln>
        </p:spPr>
        <p:txBody>
          <a:bodyPr wrap="square" rtlCol="0">
            <a:spAutoFit/>
          </a:bodyPr>
          <a:lstStyle/>
          <a:p>
            <a:r>
              <a:rPr lang="en-US" b="1" dirty="0">
                <a:solidFill>
                  <a:srgbClr val="0070C0"/>
                </a:solidFill>
              </a:rPr>
              <a:t>Judge Winter: </a:t>
            </a:r>
            <a:r>
              <a:rPr lang="en-US" sz="1800" b="1" dirty="0">
                <a:solidFill>
                  <a:srgbClr val="0070C0"/>
                </a:solidFill>
              </a:rPr>
              <a:t>“Goodwill” from a proven track record is the result of competition and not a barrier to entry </a:t>
            </a:r>
            <a:endParaRPr lang="en-US" b="1" dirty="0">
              <a:solidFill>
                <a:srgbClr val="0070C0"/>
              </a:solidFill>
            </a:endParaRPr>
          </a:p>
        </p:txBody>
      </p:sp>
    </p:spTree>
    <p:extLst>
      <p:ext uri="{BB962C8B-B14F-4D97-AF65-F5344CB8AC3E}">
        <p14:creationId xmlns:p14="http://schemas.microsoft.com/office/powerpoint/2010/main" val="5676985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F2047-41DF-43BA-AB7B-942925DCFFCA}"/>
              </a:ext>
            </a:extLst>
          </p:cNvPr>
          <p:cNvSpPr>
            <a:spLocks noGrp="1"/>
          </p:cNvSpPr>
          <p:nvPr>
            <p:ph type="title"/>
          </p:nvPr>
        </p:nvSpPr>
        <p:spPr/>
        <p:txBody>
          <a:bodyPr/>
          <a:lstStyle/>
          <a:p>
            <a:r>
              <a:rPr lang="en-US" dirty="0"/>
              <a:t>Ease of Entry: “Sufficiency” Prong (§ 9.3)</a:t>
            </a:r>
          </a:p>
        </p:txBody>
      </p:sp>
      <p:sp>
        <p:nvSpPr>
          <p:cNvPr id="3" name="Content Placeholder 2">
            <a:extLst>
              <a:ext uri="{FF2B5EF4-FFF2-40B4-BE49-F238E27FC236}">
                <a16:creationId xmlns:a16="http://schemas.microsoft.com/office/drawing/2014/main" id="{78493A75-93F8-4E67-A644-F3546C47523F}"/>
              </a:ext>
            </a:extLst>
          </p:cNvPr>
          <p:cNvSpPr>
            <a:spLocks noGrp="1"/>
          </p:cNvSpPr>
          <p:nvPr>
            <p:ph idx="1"/>
          </p:nvPr>
        </p:nvSpPr>
        <p:spPr/>
        <p:txBody>
          <a:bodyPr>
            <a:normAutofit fontScale="77500" lnSpcReduction="20000"/>
          </a:bodyPr>
          <a:lstStyle/>
          <a:p>
            <a:pPr>
              <a:lnSpc>
                <a:spcPct val="110000"/>
              </a:lnSpc>
              <a:defRPr/>
            </a:pPr>
            <a:r>
              <a:rPr lang="en-US" sz="2600" dirty="0">
                <a:solidFill>
                  <a:srgbClr val="C00000"/>
                </a:solidFill>
              </a:rPr>
              <a:t>If entry by a single entrant likely and quickly would occur, but entrant would have only limited capacity, that entrant may not sufficiently constrain post-merger price increases </a:t>
            </a:r>
          </a:p>
          <a:p>
            <a:pPr>
              <a:lnSpc>
                <a:spcPct val="110000"/>
              </a:lnSpc>
              <a:defRPr/>
            </a:pPr>
            <a:r>
              <a:rPr lang="en-US" sz="2600" dirty="0"/>
              <a:t>Entry will not be sufficient to constrain price increase unless enough new output/capacity likely will enter</a:t>
            </a:r>
          </a:p>
          <a:p>
            <a:pPr>
              <a:lnSpc>
                <a:spcPct val="110000"/>
              </a:lnSpc>
              <a:defRPr/>
            </a:pPr>
            <a:r>
              <a:rPr lang="en-US" sz="2600" dirty="0">
                <a:solidFill>
                  <a:srgbClr val="C00000"/>
                </a:solidFill>
              </a:rPr>
              <a:t>HMGs Test: Required sufficient capacity by entry to counteract any reduction in output due to merger?</a:t>
            </a:r>
          </a:p>
          <a:p>
            <a:pPr lvl="1">
              <a:lnSpc>
                <a:spcPct val="110000"/>
              </a:lnSpc>
              <a:defRPr/>
            </a:pPr>
            <a:r>
              <a:rPr lang="en-US" sz="2300" dirty="0"/>
              <a:t>Suppose merging firms have shares of 25% and 6%</a:t>
            </a:r>
          </a:p>
          <a:p>
            <a:pPr lvl="1">
              <a:lnSpc>
                <a:spcPct val="110000"/>
              </a:lnSpc>
              <a:defRPr/>
            </a:pPr>
            <a:r>
              <a:rPr lang="en-US" sz="2300" dirty="0"/>
              <a:t>Then sufficiency </a:t>
            </a:r>
            <a:r>
              <a:rPr lang="en-US" sz="2300" i="1" dirty="0"/>
              <a:t>conservatively </a:t>
            </a:r>
            <a:r>
              <a:rPr lang="en-US" sz="2300" dirty="0"/>
              <a:t>requires enough entry to replace the 6% production </a:t>
            </a:r>
          </a:p>
          <a:p>
            <a:pPr>
              <a:lnSpc>
                <a:spcPct val="110000"/>
              </a:lnSpc>
              <a:defRPr/>
            </a:pPr>
            <a:r>
              <a:rPr lang="en-US" sz="2600" dirty="0"/>
              <a:t>Sufficiency may fail if only limited inputs are available (e.g., reagents for an antibody test procedure)</a:t>
            </a:r>
          </a:p>
          <a:p>
            <a:pPr>
              <a:lnSpc>
                <a:spcPct val="110000"/>
              </a:lnSpc>
              <a:defRPr/>
            </a:pPr>
            <a:r>
              <a:rPr lang="en-US" sz="2600" dirty="0"/>
              <a:t>Sufficiency also usually requires identification of multiple potential entrants</a:t>
            </a:r>
          </a:p>
          <a:p>
            <a:pPr lvl="1">
              <a:lnSpc>
                <a:spcPct val="110000"/>
              </a:lnSpc>
              <a:defRPr/>
            </a:pPr>
            <a:r>
              <a:rPr lang="en-US" sz="2300" dirty="0"/>
              <a:t>E.g., Google could enter the market at large scale. But what if Google is the only potential entrant and it decides that it is not interested, or is not part of its core competency</a:t>
            </a:r>
          </a:p>
          <a:p>
            <a:pPr>
              <a:lnSpc>
                <a:spcPct val="110000"/>
              </a:lnSpc>
            </a:pPr>
            <a:endParaRPr lang="en-US" dirty="0"/>
          </a:p>
        </p:txBody>
      </p:sp>
      <p:sp>
        <p:nvSpPr>
          <p:cNvPr id="4" name="Slide Number Placeholder 3">
            <a:extLst>
              <a:ext uri="{FF2B5EF4-FFF2-40B4-BE49-F238E27FC236}">
                <a16:creationId xmlns:a16="http://schemas.microsoft.com/office/drawing/2014/main" id="{228C5131-44B0-4845-921D-0D4F3D60D19C}"/>
              </a:ext>
            </a:extLst>
          </p:cNvPr>
          <p:cNvSpPr>
            <a:spLocks noGrp="1"/>
          </p:cNvSpPr>
          <p:nvPr>
            <p:ph type="sldNum" sz="quarter" idx="12"/>
          </p:nvPr>
        </p:nvSpPr>
        <p:spPr/>
        <p:txBody>
          <a:bodyPr/>
          <a:lstStyle/>
          <a:p>
            <a:fld id="{A3FA0A93-60EE-4E9D-852F-604094E61050}" type="slidenum">
              <a:rPr lang="en-US" smtClean="0"/>
              <a:t>46</a:t>
            </a:fld>
            <a:endParaRPr lang="en-US" dirty="0"/>
          </a:p>
        </p:txBody>
      </p:sp>
    </p:spTree>
    <p:extLst>
      <p:ext uri="{BB962C8B-B14F-4D97-AF65-F5344CB8AC3E}">
        <p14:creationId xmlns:p14="http://schemas.microsoft.com/office/powerpoint/2010/main" val="21248457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8C328-3EBB-4C68-AFA0-217F0F5724D7}"/>
              </a:ext>
            </a:extLst>
          </p:cNvPr>
          <p:cNvSpPr>
            <a:spLocks noGrp="1"/>
          </p:cNvSpPr>
          <p:nvPr>
            <p:ph type="title"/>
          </p:nvPr>
        </p:nvSpPr>
        <p:spPr>
          <a:xfrm>
            <a:off x="749300" y="85725"/>
            <a:ext cx="10515600" cy="1325563"/>
          </a:xfrm>
        </p:spPr>
        <p:txBody>
          <a:bodyPr/>
          <a:lstStyle/>
          <a:p>
            <a:r>
              <a:rPr lang="en-US" dirty="0"/>
              <a:t>Summary of Possible Relevant Evidence re Entry</a:t>
            </a:r>
          </a:p>
        </p:txBody>
      </p:sp>
      <p:sp>
        <p:nvSpPr>
          <p:cNvPr id="3" name="Content Placeholder 2">
            <a:extLst>
              <a:ext uri="{FF2B5EF4-FFF2-40B4-BE49-F238E27FC236}">
                <a16:creationId xmlns:a16="http://schemas.microsoft.com/office/drawing/2014/main" id="{14E7A3E2-F364-4956-A099-00EC9AD63E64}"/>
              </a:ext>
            </a:extLst>
          </p:cNvPr>
          <p:cNvSpPr>
            <a:spLocks noGrp="1"/>
          </p:cNvSpPr>
          <p:nvPr>
            <p:ph idx="1"/>
          </p:nvPr>
        </p:nvSpPr>
        <p:spPr>
          <a:xfrm>
            <a:off x="130176" y="1134849"/>
            <a:ext cx="9442450" cy="6092826"/>
          </a:xfrm>
        </p:spPr>
        <p:txBody>
          <a:bodyPr>
            <a:normAutofit lnSpcReduction="10000"/>
          </a:bodyPr>
          <a:lstStyle/>
          <a:p>
            <a:pPr lvl="1"/>
            <a:r>
              <a:rPr lang="en-US" sz="1900" b="1" dirty="0"/>
              <a:t>History of entry and exit</a:t>
            </a:r>
            <a:endParaRPr lang="en-US" sz="1900" b="1" dirty="0">
              <a:solidFill>
                <a:srgbClr val="C00000"/>
              </a:solidFill>
            </a:endParaRPr>
          </a:p>
          <a:p>
            <a:pPr lvl="2"/>
            <a:r>
              <a:rPr lang="en-US" sz="1900" dirty="0"/>
              <a:t>Particularly entry in response to </a:t>
            </a:r>
            <a:r>
              <a:rPr lang="en-US" sz="1900" dirty="0" err="1"/>
              <a:t>SSNIPs</a:t>
            </a:r>
            <a:endParaRPr lang="en-US" sz="1900" dirty="0"/>
          </a:p>
          <a:p>
            <a:pPr lvl="2"/>
            <a:r>
              <a:rPr lang="en-US" sz="1900" dirty="0"/>
              <a:t>Impact of past entry on prices </a:t>
            </a:r>
          </a:p>
          <a:p>
            <a:pPr lvl="1"/>
            <a:r>
              <a:rPr lang="en-US" sz="1900" b="1" dirty="0"/>
              <a:t>Identification of specific potential entrants and entry plans </a:t>
            </a:r>
            <a:r>
              <a:rPr lang="en-US" sz="1900" i="1" dirty="0"/>
              <a:t>(if possible)</a:t>
            </a:r>
          </a:p>
          <a:p>
            <a:pPr lvl="1"/>
            <a:r>
              <a:rPr lang="en-US" sz="1900" b="1" dirty="0"/>
              <a:t>Analysis of entry requirements and market realities </a:t>
            </a:r>
          </a:p>
          <a:p>
            <a:pPr lvl="2"/>
            <a:r>
              <a:rPr lang="en-US" sz="1900" b="1" dirty="0"/>
              <a:t>Technology and entry process</a:t>
            </a:r>
            <a:r>
              <a:rPr lang="en-US" sz="1900" dirty="0"/>
              <a:t>; entrant product characteristics</a:t>
            </a:r>
          </a:p>
          <a:p>
            <a:pPr lvl="2"/>
            <a:r>
              <a:rPr lang="en-US" sz="1900" b="1" dirty="0"/>
              <a:t>Time to entry</a:t>
            </a:r>
            <a:endParaRPr lang="en-US" sz="1900" dirty="0"/>
          </a:p>
          <a:p>
            <a:pPr lvl="2"/>
            <a:r>
              <a:rPr lang="en-US" sz="1900" b="1" dirty="0"/>
              <a:t>Possible entrant cost or demand (dis)advantages</a:t>
            </a:r>
            <a:r>
              <a:rPr lang="en-US" sz="1900" dirty="0"/>
              <a:t> (costs; reputation for quality/reliability; differences in product differentiation characteristics from incumbents; financial constraints)</a:t>
            </a:r>
          </a:p>
          <a:p>
            <a:pPr lvl="2"/>
            <a:r>
              <a:rPr lang="en-US" sz="1900" b="1" dirty="0"/>
              <a:t>Identification and measurement of sunk costs</a:t>
            </a:r>
            <a:endParaRPr lang="en-US" sz="1900" dirty="0"/>
          </a:p>
          <a:p>
            <a:pPr lvl="2"/>
            <a:r>
              <a:rPr lang="en-US" sz="1900" dirty="0"/>
              <a:t>Ability to achieve business before sinking costs</a:t>
            </a:r>
          </a:p>
          <a:p>
            <a:pPr lvl="2"/>
            <a:r>
              <a:rPr lang="en-US" sz="1900" dirty="0"/>
              <a:t>Identification and measurement of entry and operational costs, </a:t>
            </a:r>
            <a:br>
              <a:rPr lang="en-US" sz="1900" dirty="0"/>
            </a:br>
            <a:r>
              <a:rPr lang="en-US" sz="1900" dirty="0"/>
              <a:t>including possible impediments (patents; input unavailability)</a:t>
            </a:r>
          </a:p>
          <a:p>
            <a:pPr lvl="2"/>
            <a:r>
              <a:rPr lang="en-US" sz="1900" b="1" dirty="0"/>
              <a:t>Evaluation of economies of scale</a:t>
            </a:r>
            <a:endParaRPr lang="en-US" sz="1900" dirty="0"/>
          </a:p>
          <a:p>
            <a:pPr lvl="2"/>
            <a:r>
              <a:rPr lang="en-US" sz="1900" b="1" dirty="0"/>
              <a:t>Prediction of post-merger competition</a:t>
            </a:r>
            <a:r>
              <a:rPr lang="en-US" sz="1900" dirty="0"/>
              <a:t>; Likelihood that entry will be accommodated</a:t>
            </a:r>
          </a:p>
          <a:p>
            <a:pPr lvl="2"/>
            <a:r>
              <a:rPr lang="en-US" sz="1900" b="1" dirty="0"/>
              <a:t>Possible capacity limitations </a:t>
            </a:r>
            <a:r>
              <a:rPr lang="en-US" sz="1900" dirty="0"/>
              <a:t>of entrants; </a:t>
            </a:r>
          </a:p>
          <a:p>
            <a:pPr lvl="2"/>
            <a:r>
              <a:rPr lang="en-US" sz="1900" b="1" dirty="0"/>
              <a:t>Entrants' possible product differentiation differences</a:t>
            </a:r>
          </a:p>
          <a:p>
            <a:pPr lvl="2"/>
            <a:r>
              <a:rPr lang="en-US" sz="1900" b="1" dirty="0"/>
              <a:t>Long term contracts </a:t>
            </a:r>
            <a:r>
              <a:rPr lang="en-US" sz="1900" dirty="0"/>
              <a:t>that restrict entrant’s short run sales</a:t>
            </a:r>
            <a:br>
              <a:rPr lang="en-US" sz="1900" dirty="0"/>
            </a:br>
            <a:endParaRPr lang="en-US" sz="1900" dirty="0"/>
          </a:p>
          <a:p>
            <a:pPr marL="0" indent="0">
              <a:buNone/>
            </a:pPr>
            <a:endParaRPr lang="en-US" sz="1800" dirty="0"/>
          </a:p>
          <a:p>
            <a:endParaRPr lang="en-US" sz="1800" dirty="0"/>
          </a:p>
          <a:p>
            <a:endParaRPr lang="en-US" sz="4000" dirty="0"/>
          </a:p>
        </p:txBody>
      </p:sp>
      <p:sp>
        <p:nvSpPr>
          <p:cNvPr id="4" name="Slide Number Placeholder 3">
            <a:extLst>
              <a:ext uri="{FF2B5EF4-FFF2-40B4-BE49-F238E27FC236}">
                <a16:creationId xmlns:a16="http://schemas.microsoft.com/office/drawing/2014/main" id="{31A96B13-B172-4D68-BB86-01D71E135D5F}"/>
              </a:ext>
            </a:extLst>
          </p:cNvPr>
          <p:cNvSpPr>
            <a:spLocks noGrp="1"/>
          </p:cNvSpPr>
          <p:nvPr>
            <p:ph type="sldNum" sz="quarter" idx="12"/>
          </p:nvPr>
        </p:nvSpPr>
        <p:spPr/>
        <p:txBody>
          <a:bodyPr/>
          <a:lstStyle/>
          <a:p>
            <a:fld id="{A3FA0A93-60EE-4E9D-852F-604094E61050}" type="slidenum">
              <a:rPr lang="en-US" smtClean="0"/>
              <a:t>47</a:t>
            </a:fld>
            <a:endParaRPr lang="en-US"/>
          </a:p>
        </p:txBody>
      </p:sp>
      <p:sp>
        <p:nvSpPr>
          <p:cNvPr id="5" name="TextBox 4">
            <a:extLst>
              <a:ext uri="{FF2B5EF4-FFF2-40B4-BE49-F238E27FC236}">
                <a16:creationId xmlns:a16="http://schemas.microsoft.com/office/drawing/2014/main" id="{1AE4CA99-5FCD-455F-B889-8E65472F7DA8}"/>
              </a:ext>
            </a:extLst>
          </p:cNvPr>
          <p:cNvSpPr txBox="1"/>
          <p:nvPr/>
        </p:nvSpPr>
        <p:spPr>
          <a:xfrm>
            <a:off x="8990014" y="3859153"/>
            <a:ext cx="2633026" cy="2862322"/>
          </a:xfrm>
          <a:prstGeom prst="rect">
            <a:avLst/>
          </a:prstGeom>
          <a:solidFill>
            <a:srgbClr val="FFFF00"/>
          </a:solidFill>
          <a:ln w="57150">
            <a:solidFill>
              <a:srgbClr val="0070C0"/>
            </a:solidFill>
          </a:ln>
        </p:spPr>
        <p:txBody>
          <a:bodyPr wrap="square" rtlCol="0">
            <a:spAutoFit/>
          </a:bodyPr>
          <a:lstStyle/>
          <a:p>
            <a:r>
              <a:rPr lang="en-US" u="sng" dirty="0"/>
              <a:t>Min Efficient Scale</a:t>
            </a:r>
            <a:r>
              <a:rPr lang="en-US" dirty="0"/>
              <a:t> (MES) = Output level at which average costs bottom out; </a:t>
            </a:r>
          </a:p>
          <a:p>
            <a:endParaRPr lang="en-US" u="sng" dirty="0"/>
          </a:p>
          <a:p>
            <a:r>
              <a:rPr lang="en-US" u="sng" dirty="0"/>
              <a:t>Minimum Viable Scale</a:t>
            </a:r>
            <a:r>
              <a:rPr lang="en-US" dirty="0"/>
              <a:t> (MVS)= Output level at which entrant can earn “break even” profits at current prices)</a:t>
            </a:r>
            <a:endParaRPr lang="en-US" b="1" dirty="0">
              <a:solidFill>
                <a:srgbClr val="0070C0"/>
              </a:solidFill>
            </a:endParaRPr>
          </a:p>
        </p:txBody>
      </p:sp>
      <p:cxnSp>
        <p:nvCxnSpPr>
          <p:cNvPr id="6" name="Straight Arrow Connector 5">
            <a:extLst>
              <a:ext uri="{FF2B5EF4-FFF2-40B4-BE49-F238E27FC236}">
                <a16:creationId xmlns:a16="http://schemas.microsoft.com/office/drawing/2014/main" id="{A726495D-D956-49AE-9B55-81B355FEE8E8}"/>
              </a:ext>
            </a:extLst>
          </p:cNvPr>
          <p:cNvCxnSpPr>
            <a:cxnSpLocks/>
          </p:cNvCxnSpPr>
          <p:nvPr/>
        </p:nvCxnSpPr>
        <p:spPr>
          <a:xfrm flipH="1">
            <a:off x="6007100" y="1515030"/>
            <a:ext cx="1933575" cy="2947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2A8ED8E8-766A-496B-BB60-9E54106382EE}"/>
              </a:ext>
            </a:extLst>
          </p:cNvPr>
          <p:cNvSpPr txBox="1"/>
          <p:nvPr/>
        </p:nvSpPr>
        <p:spPr>
          <a:xfrm>
            <a:off x="8407401" y="1235244"/>
            <a:ext cx="2489200" cy="1200329"/>
          </a:xfrm>
          <a:prstGeom prst="rect">
            <a:avLst/>
          </a:prstGeom>
          <a:noFill/>
          <a:ln w="57150">
            <a:solidFill>
              <a:srgbClr val="0070C0"/>
            </a:solidFill>
          </a:ln>
        </p:spPr>
        <p:txBody>
          <a:bodyPr wrap="square" rtlCol="0">
            <a:spAutoFit/>
          </a:bodyPr>
          <a:lstStyle/>
          <a:p>
            <a:r>
              <a:rPr lang="en-US" b="1" dirty="0">
                <a:solidFill>
                  <a:srgbClr val="0070C0"/>
                </a:solidFill>
              </a:rPr>
              <a:t>As noted, key factor.  </a:t>
            </a:r>
            <a:br>
              <a:rPr lang="en-US" b="1" dirty="0">
                <a:solidFill>
                  <a:srgbClr val="0070C0"/>
                </a:solidFill>
              </a:rPr>
            </a:br>
            <a:r>
              <a:rPr lang="en-US" b="1" dirty="0">
                <a:solidFill>
                  <a:srgbClr val="0070C0"/>
                </a:solidFill>
              </a:rPr>
              <a:t>If never any entry, HMGs have great skepticism </a:t>
            </a:r>
          </a:p>
        </p:txBody>
      </p:sp>
      <p:cxnSp>
        <p:nvCxnSpPr>
          <p:cNvPr id="8" name="Straight Arrow Connector 7">
            <a:extLst>
              <a:ext uri="{FF2B5EF4-FFF2-40B4-BE49-F238E27FC236}">
                <a16:creationId xmlns:a16="http://schemas.microsoft.com/office/drawing/2014/main" id="{386812E4-7ED7-4CE0-A697-DC74FEE0E704}"/>
              </a:ext>
            </a:extLst>
          </p:cNvPr>
          <p:cNvCxnSpPr>
            <a:cxnSpLocks/>
          </p:cNvCxnSpPr>
          <p:nvPr/>
        </p:nvCxnSpPr>
        <p:spPr>
          <a:xfrm flipH="1">
            <a:off x="6096000" y="5165206"/>
            <a:ext cx="2487293" cy="7130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45425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16A2D-6017-4E77-A8F0-E14134CCAD31}"/>
              </a:ext>
            </a:extLst>
          </p:cNvPr>
          <p:cNvSpPr>
            <a:spLocks noGrp="1"/>
          </p:cNvSpPr>
          <p:nvPr>
            <p:ph type="title"/>
          </p:nvPr>
        </p:nvSpPr>
        <p:spPr/>
        <p:txBody>
          <a:bodyPr/>
          <a:lstStyle/>
          <a:p>
            <a:pPr algn="ctr"/>
            <a:r>
              <a:rPr lang="en-US" dirty="0"/>
              <a:t>Rapid Entrants  </a:t>
            </a:r>
          </a:p>
        </p:txBody>
      </p:sp>
      <p:sp>
        <p:nvSpPr>
          <p:cNvPr id="3" name="Text Placeholder 2">
            <a:extLst>
              <a:ext uri="{FF2B5EF4-FFF2-40B4-BE49-F238E27FC236}">
                <a16:creationId xmlns:a16="http://schemas.microsoft.com/office/drawing/2014/main" id="{53EBE225-2E8E-4B84-8B6B-23752961B825}"/>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060A5BC4-9CAB-4F96-BF5B-A51E686EAECF}"/>
              </a:ext>
            </a:extLst>
          </p:cNvPr>
          <p:cNvSpPr>
            <a:spLocks noGrp="1"/>
          </p:cNvSpPr>
          <p:nvPr>
            <p:ph type="sldNum" sz="quarter" idx="12"/>
          </p:nvPr>
        </p:nvSpPr>
        <p:spPr/>
        <p:txBody>
          <a:bodyPr/>
          <a:lstStyle/>
          <a:p>
            <a:fld id="{A3FA0A93-60EE-4E9D-852F-604094E61050}" type="slidenum">
              <a:rPr lang="en-US" smtClean="0"/>
              <a:t>48</a:t>
            </a:fld>
            <a:endParaRPr lang="en-US"/>
          </a:p>
        </p:txBody>
      </p:sp>
    </p:spTree>
    <p:extLst>
      <p:ext uri="{BB962C8B-B14F-4D97-AF65-F5344CB8AC3E}">
        <p14:creationId xmlns:p14="http://schemas.microsoft.com/office/powerpoint/2010/main" val="22641749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CCEB5-29CA-4224-BFDD-148F0EABB3DD}"/>
              </a:ext>
            </a:extLst>
          </p:cNvPr>
          <p:cNvSpPr>
            <a:spLocks noGrp="1"/>
          </p:cNvSpPr>
          <p:nvPr>
            <p:ph type="title"/>
          </p:nvPr>
        </p:nvSpPr>
        <p:spPr>
          <a:xfrm>
            <a:off x="339365" y="365125"/>
            <a:ext cx="11014435" cy="1325563"/>
          </a:xfrm>
        </p:spPr>
        <p:txBody>
          <a:bodyPr>
            <a:normAutofit/>
          </a:bodyPr>
          <a:lstStyle/>
          <a:p>
            <a:r>
              <a:rPr lang="en-US" dirty="0"/>
              <a:t>HMGs Distinguish Two Main Types of Supply-Side Constraints:</a:t>
            </a:r>
            <a:br>
              <a:rPr lang="en-US" dirty="0"/>
            </a:br>
            <a:r>
              <a:rPr lang="en-US" dirty="0"/>
              <a:t>                                  (With One Variant)</a:t>
            </a:r>
          </a:p>
        </p:txBody>
      </p:sp>
      <p:sp>
        <p:nvSpPr>
          <p:cNvPr id="3" name="Content Placeholder 2">
            <a:extLst>
              <a:ext uri="{FF2B5EF4-FFF2-40B4-BE49-F238E27FC236}">
                <a16:creationId xmlns:a16="http://schemas.microsoft.com/office/drawing/2014/main" id="{CFC1BC62-17CA-4DB7-B268-05493BFD63D4}"/>
              </a:ext>
            </a:extLst>
          </p:cNvPr>
          <p:cNvSpPr>
            <a:spLocks noGrp="1"/>
          </p:cNvSpPr>
          <p:nvPr>
            <p:ph idx="1"/>
          </p:nvPr>
        </p:nvSpPr>
        <p:spPr>
          <a:xfrm>
            <a:off x="838200" y="1825624"/>
            <a:ext cx="8905875" cy="4829699"/>
          </a:xfrm>
        </p:spPr>
        <p:txBody>
          <a:bodyPr>
            <a:normAutofit fontScale="92500" lnSpcReduction="20000"/>
          </a:bodyPr>
          <a:lstStyle/>
          <a:p>
            <a:r>
              <a:rPr lang="en-US" dirty="0">
                <a:solidFill>
                  <a:srgbClr val="C00000"/>
                </a:solidFill>
                <a:highlight>
                  <a:srgbClr val="FFFF00"/>
                </a:highlight>
              </a:rPr>
              <a:t>“Rapid entry” (“uncommitted” entry)</a:t>
            </a:r>
          </a:p>
          <a:p>
            <a:pPr lvl="1"/>
            <a:r>
              <a:rPr lang="en-US" b="1" i="1" dirty="0">
                <a:solidFill>
                  <a:srgbClr val="7030A0"/>
                </a:solidFill>
                <a:highlight>
                  <a:srgbClr val="FFFF00"/>
                </a:highlight>
              </a:rPr>
              <a:t>No (or low) Sunk Costs: </a:t>
            </a:r>
            <a:r>
              <a:rPr lang="en-US" dirty="0">
                <a:highlight>
                  <a:srgbClr val="FFFF00"/>
                </a:highlight>
              </a:rPr>
              <a:t>If firms can easily enter and exit quickly and at low scale without bearing sunk costs, then they have no fear of post-entry competition; just exit if prices fall</a:t>
            </a:r>
          </a:p>
          <a:p>
            <a:r>
              <a:rPr lang="en-US" dirty="0">
                <a:solidFill>
                  <a:srgbClr val="C00000"/>
                </a:solidFill>
              </a:rPr>
              <a:t>“New entry” (“committed” entry)</a:t>
            </a:r>
          </a:p>
          <a:p>
            <a:pPr lvl="1"/>
            <a:r>
              <a:rPr lang="en-US" i="1" dirty="0">
                <a:solidFill>
                  <a:srgbClr val="7030A0"/>
                </a:solidFill>
              </a:rPr>
              <a:t>Significant Sunk Costs”</a:t>
            </a:r>
          </a:p>
          <a:p>
            <a:pPr lvl="1"/>
            <a:r>
              <a:rPr lang="en-US" dirty="0"/>
              <a:t>New entry is considered </a:t>
            </a:r>
            <a:r>
              <a:rPr lang="en-US" b="1" dirty="0">
                <a:solidFill>
                  <a:srgbClr val="C00000"/>
                </a:solidFill>
              </a:rPr>
              <a:t>“easy” </a:t>
            </a:r>
            <a:r>
              <a:rPr lang="en-US" dirty="0"/>
              <a:t>if it satisfies 3 prongs: </a:t>
            </a:r>
          </a:p>
          <a:p>
            <a:pPr lvl="2"/>
            <a:r>
              <a:rPr lang="en-US" sz="2600" i="1" dirty="0">
                <a:solidFill>
                  <a:srgbClr val="C00000"/>
                </a:solidFill>
              </a:rPr>
              <a:t>Timely</a:t>
            </a:r>
          </a:p>
          <a:p>
            <a:pPr lvl="2"/>
            <a:r>
              <a:rPr lang="en-US" sz="2600" i="1" dirty="0">
                <a:solidFill>
                  <a:srgbClr val="C00000"/>
                </a:solidFill>
              </a:rPr>
              <a:t>Likely </a:t>
            </a:r>
          </a:p>
          <a:p>
            <a:pPr lvl="2"/>
            <a:r>
              <a:rPr lang="en-US" sz="2600" i="1" dirty="0">
                <a:solidFill>
                  <a:srgbClr val="C00000"/>
                </a:solidFill>
              </a:rPr>
              <a:t>Sufficient</a:t>
            </a:r>
          </a:p>
          <a:p>
            <a:r>
              <a:rPr lang="en-US" dirty="0">
                <a:solidFill>
                  <a:srgbClr val="C00000"/>
                </a:solidFill>
              </a:rPr>
              <a:t>Repositioning/Brand Extension as rapid entry</a:t>
            </a:r>
          </a:p>
          <a:p>
            <a:pPr lvl="1"/>
            <a:r>
              <a:rPr lang="en-US" dirty="0"/>
              <a:t>Entry by firms selling “adjacent” products and have low switching costs among product types”  </a:t>
            </a:r>
          </a:p>
          <a:p>
            <a:pPr lvl="1"/>
            <a:r>
              <a:rPr lang="en-US" dirty="0"/>
              <a:t> Repositioning also could take longer and involve sunk costs, in which case it is treated like “new entry”</a:t>
            </a:r>
          </a:p>
          <a:p>
            <a:endParaRPr lang="en-US" dirty="0"/>
          </a:p>
        </p:txBody>
      </p:sp>
      <p:sp>
        <p:nvSpPr>
          <p:cNvPr id="4" name="Slide Number Placeholder 3">
            <a:extLst>
              <a:ext uri="{FF2B5EF4-FFF2-40B4-BE49-F238E27FC236}">
                <a16:creationId xmlns:a16="http://schemas.microsoft.com/office/drawing/2014/main" id="{52845D45-EAD3-44D4-BE8C-8FB982633E06}"/>
              </a:ext>
            </a:extLst>
          </p:cNvPr>
          <p:cNvSpPr>
            <a:spLocks noGrp="1"/>
          </p:cNvSpPr>
          <p:nvPr>
            <p:ph type="sldNum" sz="quarter" idx="12"/>
          </p:nvPr>
        </p:nvSpPr>
        <p:spPr/>
        <p:txBody>
          <a:bodyPr/>
          <a:lstStyle/>
          <a:p>
            <a:fld id="{A3FA0A93-60EE-4E9D-852F-604094E61050}" type="slidenum">
              <a:rPr lang="en-US" smtClean="0"/>
              <a:t>49</a:t>
            </a:fld>
            <a:endParaRPr lang="en-US"/>
          </a:p>
        </p:txBody>
      </p:sp>
      <p:sp>
        <p:nvSpPr>
          <p:cNvPr id="5" name="TextBox 4">
            <a:extLst>
              <a:ext uri="{FF2B5EF4-FFF2-40B4-BE49-F238E27FC236}">
                <a16:creationId xmlns:a16="http://schemas.microsoft.com/office/drawing/2014/main" id="{213D5948-F793-4353-A8FF-99E4E6BD009E}"/>
              </a:ext>
            </a:extLst>
          </p:cNvPr>
          <p:cNvSpPr txBox="1"/>
          <p:nvPr/>
        </p:nvSpPr>
        <p:spPr>
          <a:xfrm>
            <a:off x="8610600" y="2799694"/>
            <a:ext cx="2857500" cy="1015663"/>
          </a:xfrm>
          <a:prstGeom prst="rect">
            <a:avLst/>
          </a:prstGeom>
          <a:noFill/>
          <a:ln w="57150">
            <a:solidFill>
              <a:srgbClr val="0070C0"/>
            </a:solidFill>
          </a:ln>
        </p:spPr>
        <p:txBody>
          <a:bodyPr wrap="square" rtlCol="0">
            <a:spAutoFit/>
          </a:bodyPr>
          <a:lstStyle/>
          <a:p>
            <a:pPr algn="ctr"/>
            <a:r>
              <a:rPr lang="en-US" sz="2000" b="1" dirty="0">
                <a:solidFill>
                  <a:srgbClr val="0070C0"/>
                </a:solidFill>
              </a:rPr>
              <a:t>Sunk costs are costs that are irrecoverable costs if exit occurs</a:t>
            </a:r>
          </a:p>
        </p:txBody>
      </p:sp>
      <p:cxnSp>
        <p:nvCxnSpPr>
          <p:cNvPr id="6" name="Straight Arrow Connector 5">
            <a:extLst>
              <a:ext uri="{FF2B5EF4-FFF2-40B4-BE49-F238E27FC236}">
                <a16:creationId xmlns:a16="http://schemas.microsoft.com/office/drawing/2014/main" id="{D33268A4-86F0-4533-9647-05149A716D05}"/>
              </a:ext>
            </a:extLst>
          </p:cNvPr>
          <p:cNvCxnSpPr>
            <a:cxnSpLocks/>
          </p:cNvCxnSpPr>
          <p:nvPr/>
        </p:nvCxnSpPr>
        <p:spPr>
          <a:xfrm flipH="1">
            <a:off x="6793709" y="3209925"/>
            <a:ext cx="1302541" cy="97602"/>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600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2AE65-3645-46C3-9B29-C79CEFB1D8E3}"/>
              </a:ext>
            </a:extLst>
          </p:cNvPr>
          <p:cNvSpPr>
            <a:spLocks noGrp="1"/>
          </p:cNvSpPr>
          <p:nvPr>
            <p:ph type="title"/>
          </p:nvPr>
        </p:nvSpPr>
        <p:spPr>
          <a:xfrm>
            <a:off x="457200" y="136525"/>
            <a:ext cx="10515600" cy="1325563"/>
          </a:xfrm>
        </p:spPr>
        <p:txBody>
          <a:bodyPr/>
          <a:lstStyle/>
          <a:p>
            <a:r>
              <a:rPr lang="en-US" dirty="0"/>
              <a:t>Various Types of Supply Side Responses</a:t>
            </a:r>
          </a:p>
        </p:txBody>
      </p:sp>
      <p:sp>
        <p:nvSpPr>
          <p:cNvPr id="3" name="Content Placeholder 2">
            <a:extLst>
              <a:ext uri="{FF2B5EF4-FFF2-40B4-BE49-F238E27FC236}">
                <a16:creationId xmlns:a16="http://schemas.microsoft.com/office/drawing/2014/main" id="{F5D6C6B6-8880-44D7-B459-B9EAE92DBB9F}"/>
              </a:ext>
            </a:extLst>
          </p:cNvPr>
          <p:cNvSpPr>
            <a:spLocks noGrp="1"/>
          </p:cNvSpPr>
          <p:nvPr>
            <p:ph idx="1"/>
          </p:nvPr>
        </p:nvSpPr>
        <p:spPr>
          <a:xfrm>
            <a:off x="571501" y="1212350"/>
            <a:ext cx="6448424" cy="5645649"/>
          </a:xfrm>
          <a:ln w="28575">
            <a:solidFill>
              <a:schemeClr val="tx1"/>
            </a:solidFill>
          </a:ln>
        </p:spPr>
        <p:txBody>
          <a:bodyPr>
            <a:normAutofit fontScale="70000" lnSpcReduction="20000"/>
          </a:bodyPr>
          <a:lstStyle/>
          <a:p>
            <a:pPr marL="0" indent="0">
              <a:buNone/>
            </a:pPr>
            <a:r>
              <a:rPr lang="en-US" b="1" i="1" dirty="0">
                <a:solidFill>
                  <a:schemeClr val="accent1"/>
                </a:solidFill>
              </a:rPr>
              <a:t>Suppose that merger will create upward pricing pressure</a:t>
            </a:r>
          </a:p>
          <a:p>
            <a:pPr marL="0" indent="0">
              <a:buNone/>
            </a:pPr>
            <a:r>
              <a:rPr lang="en-US" b="1" i="1" u="sng" dirty="0">
                <a:solidFill>
                  <a:schemeClr val="accent1"/>
                </a:solidFill>
              </a:rPr>
              <a:t>How will other firms respond?</a:t>
            </a:r>
          </a:p>
          <a:p>
            <a:r>
              <a:rPr lang="en-US" dirty="0"/>
              <a:t>Rivals generally have incentive to at least partially </a:t>
            </a:r>
            <a:r>
              <a:rPr lang="en-US" dirty="0">
                <a:solidFill>
                  <a:srgbClr val="C00000"/>
                </a:solidFill>
              </a:rPr>
              <a:t>“accommodate” </a:t>
            </a:r>
            <a:r>
              <a:rPr lang="en-US" dirty="0"/>
              <a:t>the price increase, which </a:t>
            </a:r>
            <a:r>
              <a:rPr lang="en-US" dirty="0">
                <a:solidFill>
                  <a:srgbClr val="C00000"/>
                </a:solidFill>
              </a:rPr>
              <a:t>decreases competition</a:t>
            </a:r>
            <a:r>
              <a:rPr lang="en-US" dirty="0"/>
              <a:t>.</a:t>
            </a:r>
          </a:p>
          <a:p>
            <a:r>
              <a:rPr lang="en-US" dirty="0"/>
              <a:t>But perhaps they will see an opportunity to </a:t>
            </a:r>
            <a:r>
              <a:rPr lang="en-US" dirty="0">
                <a:solidFill>
                  <a:srgbClr val="C00000"/>
                </a:solidFill>
              </a:rPr>
              <a:t>increase competition</a:t>
            </a:r>
          </a:p>
          <a:p>
            <a:r>
              <a:rPr lang="en-US" dirty="0"/>
              <a:t>Firms inside the market can respond </a:t>
            </a:r>
            <a:r>
              <a:rPr lang="en-US" i="1" dirty="0">
                <a:solidFill>
                  <a:srgbClr val="C00000"/>
                </a:solidFill>
              </a:rPr>
              <a:t>(“Capacity Expansion” and “Repositioning/Brand Extension”)</a:t>
            </a:r>
          </a:p>
          <a:p>
            <a:pPr lvl="1"/>
            <a:r>
              <a:rPr lang="en-US" dirty="0"/>
              <a:t>Invest to expand capacity</a:t>
            </a:r>
          </a:p>
          <a:p>
            <a:pPr lvl="1"/>
            <a:r>
              <a:rPr lang="en-US" dirty="0"/>
              <a:t>Create new products (or brand extensions) to better compete</a:t>
            </a:r>
          </a:p>
          <a:p>
            <a:pPr lvl="1"/>
            <a:r>
              <a:rPr lang="en-US" dirty="0"/>
              <a:t>Change the product formulation to better compete</a:t>
            </a:r>
          </a:p>
          <a:p>
            <a:r>
              <a:rPr lang="en-US" dirty="0"/>
              <a:t>Firms outside the market can respond </a:t>
            </a:r>
            <a:r>
              <a:rPr lang="en-US" i="1" dirty="0">
                <a:solidFill>
                  <a:srgbClr val="C00000"/>
                </a:solidFill>
              </a:rPr>
              <a:t>(“Entry”)</a:t>
            </a:r>
          </a:p>
          <a:p>
            <a:pPr lvl="1"/>
            <a:r>
              <a:rPr lang="en-US" dirty="0"/>
              <a:t>Firms outside the market also may see an opportunity to enter</a:t>
            </a:r>
          </a:p>
          <a:p>
            <a:pPr lvl="1"/>
            <a:r>
              <a:rPr lang="en-US" dirty="0"/>
              <a:t>Brand new entrants similarly may see an opportunity </a:t>
            </a:r>
          </a:p>
          <a:p>
            <a:r>
              <a:rPr lang="en-US" dirty="0"/>
              <a:t>Customers may be involved in the entry process </a:t>
            </a:r>
          </a:p>
          <a:p>
            <a:pPr lvl="1"/>
            <a:r>
              <a:rPr lang="en-US" dirty="0"/>
              <a:t>Customer may have the incentive to </a:t>
            </a:r>
            <a:r>
              <a:rPr lang="en-US" dirty="0">
                <a:solidFill>
                  <a:srgbClr val="C00000"/>
                </a:solidFill>
              </a:rPr>
              <a:t>“sponsor” entry</a:t>
            </a:r>
          </a:p>
          <a:p>
            <a:pPr lvl="1"/>
            <a:r>
              <a:rPr lang="en-US" dirty="0"/>
              <a:t>Or, customers may have the incentive and ability to enter themselves</a:t>
            </a:r>
          </a:p>
          <a:p>
            <a:pPr lvl="1"/>
            <a:r>
              <a:rPr lang="en-US" dirty="0"/>
              <a:t>Customer may supply just itself </a:t>
            </a:r>
            <a:r>
              <a:rPr lang="en-US" dirty="0">
                <a:solidFill>
                  <a:srgbClr val="C00000"/>
                </a:solidFill>
              </a:rPr>
              <a:t>(“make/buy decision), </a:t>
            </a:r>
            <a:r>
              <a:rPr lang="en-US" dirty="0"/>
              <a:t>but possibly also supply others</a:t>
            </a:r>
          </a:p>
        </p:txBody>
      </p:sp>
      <p:sp>
        <p:nvSpPr>
          <p:cNvPr id="4" name="Slide Number Placeholder 3">
            <a:extLst>
              <a:ext uri="{FF2B5EF4-FFF2-40B4-BE49-F238E27FC236}">
                <a16:creationId xmlns:a16="http://schemas.microsoft.com/office/drawing/2014/main" id="{43A72ABD-46BD-4C26-A384-1797021BE74A}"/>
              </a:ext>
            </a:extLst>
          </p:cNvPr>
          <p:cNvSpPr>
            <a:spLocks noGrp="1"/>
          </p:cNvSpPr>
          <p:nvPr>
            <p:ph type="sldNum" sz="quarter" idx="12"/>
          </p:nvPr>
        </p:nvSpPr>
        <p:spPr/>
        <p:txBody>
          <a:bodyPr/>
          <a:lstStyle/>
          <a:p>
            <a:fld id="{A3FA0A93-60EE-4E9D-852F-604094E61050}" type="slidenum">
              <a:rPr lang="en-US" smtClean="0"/>
              <a:t>5</a:t>
            </a:fld>
            <a:endParaRPr lang="en-US"/>
          </a:p>
        </p:txBody>
      </p:sp>
      <p:sp>
        <p:nvSpPr>
          <p:cNvPr id="6" name="TextBox 5">
            <a:extLst>
              <a:ext uri="{FF2B5EF4-FFF2-40B4-BE49-F238E27FC236}">
                <a16:creationId xmlns:a16="http://schemas.microsoft.com/office/drawing/2014/main" id="{13CD512D-9735-4AA8-8F4C-6595BE5EDD0C}"/>
              </a:ext>
            </a:extLst>
          </p:cNvPr>
          <p:cNvSpPr txBox="1"/>
          <p:nvPr/>
        </p:nvSpPr>
        <p:spPr>
          <a:xfrm>
            <a:off x="7630160" y="197346"/>
            <a:ext cx="4252277" cy="6740307"/>
          </a:xfrm>
          <a:prstGeom prst="rect">
            <a:avLst/>
          </a:prstGeom>
          <a:solidFill>
            <a:srgbClr val="FFFF00"/>
          </a:solidFill>
          <a:ln w="38100">
            <a:solidFill>
              <a:srgbClr val="0070C0"/>
            </a:solidFill>
          </a:ln>
        </p:spPr>
        <p:txBody>
          <a:bodyPr wrap="square" rtlCol="0">
            <a:spAutoFit/>
          </a:bodyPr>
          <a:lstStyle/>
          <a:p>
            <a:pPr algn="ctr"/>
            <a:r>
              <a:rPr lang="en-US" b="1" u="sng" dirty="0">
                <a:solidFill>
                  <a:srgbClr val="0070C0"/>
                </a:solidFill>
              </a:rPr>
              <a:t>Fast Food Franchise Examples</a:t>
            </a:r>
          </a:p>
          <a:p>
            <a:pPr algn="ctr"/>
            <a:r>
              <a:rPr lang="en-US" b="1" dirty="0">
                <a:solidFill>
                  <a:srgbClr val="0070C0"/>
                </a:solidFill>
              </a:rPr>
              <a:t>(In response to a merger of </a:t>
            </a:r>
            <a:br>
              <a:rPr lang="en-US" b="1" dirty="0">
                <a:solidFill>
                  <a:srgbClr val="0070C0"/>
                </a:solidFill>
              </a:rPr>
            </a:br>
            <a:r>
              <a:rPr lang="en-US" b="1" dirty="0">
                <a:solidFill>
                  <a:srgbClr val="0070C0"/>
                </a:solidFill>
              </a:rPr>
              <a:t>Popeyes and Bojangles “Cajun-style” </a:t>
            </a:r>
            <a:br>
              <a:rPr lang="en-US" b="1" dirty="0">
                <a:solidFill>
                  <a:srgbClr val="0070C0"/>
                </a:solidFill>
              </a:rPr>
            </a:br>
            <a:r>
              <a:rPr lang="en-US" b="1" dirty="0">
                <a:solidFill>
                  <a:srgbClr val="0070C0"/>
                </a:solidFill>
              </a:rPr>
              <a:t>spicy chicken franchises)</a:t>
            </a:r>
            <a:r>
              <a:rPr lang="en-US" b="1" u="sng" dirty="0">
                <a:solidFill>
                  <a:srgbClr val="0070C0"/>
                </a:solidFill>
              </a:rPr>
              <a:t> </a:t>
            </a:r>
          </a:p>
          <a:p>
            <a:endParaRPr lang="en-US" b="1" i="1" dirty="0">
              <a:solidFill>
                <a:srgbClr val="0070C0"/>
              </a:solidFill>
            </a:endParaRPr>
          </a:p>
          <a:p>
            <a:r>
              <a:rPr lang="en-US" b="1" i="1" dirty="0">
                <a:solidFill>
                  <a:srgbClr val="C00000"/>
                </a:solidFill>
              </a:rPr>
              <a:t>Accommodate </a:t>
            </a:r>
            <a:r>
              <a:rPr lang="en-US" b="1" i="1" dirty="0">
                <a:solidFill>
                  <a:srgbClr val="0070C0"/>
                </a:solidFill>
              </a:rPr>
              <a:t>(by </a:t>
            </a:r>
            <a:r>
              <a:rPr lang="en-US" b="1" i="1" dirty="0" err="1">
                <a:solidFill>
                  <a:srgbClr val="0070C0"/>
                </a:solidFill>
              </a:rPr>
              <a:t>McD</a:t>
            </a:r>
            <a:r>
              <a:rPr lang="en-US" b="1" i="1" dirty="0">
                <a:solidFill>
                  <a:srgbClr val="0070C0"/>
                </a:solidFill>
              </a:rPr>
              <a:t>: Raise prices when merged firms do</a:t>
            </a:r>
            <a:br>
              <a:rPr lang="en-US" b="1" i="1" dirty="0">
                <a:solidFill>
                  <a:srgbClr val="0070C0"/>
                </a:solidFill>
              </a:rPr>
            </a:br>
            <a:endParaRPr lang="en-US" b="1" i="1" dirty="0">
              <a:solidFill>
                <a:srgbClr val="C00000"/>
              </a:solidFill>
            </a:endParaRPr>
          </a:p>
          <a:p>
            <a:r>
              <a:rPr lang="en-US" b="1" i="1" dirty="0">
                <a:solidFill>
                  <a:srgbClr val="C00000"/>
                </a:solidFill>
              </a:rPr>
              <a:t>Increased Promotion &amp; New Stores </a:t>
            </a:r>
            <a:r>
              <a:rPr lang="en-US" b="1" i="1" dirty="0">
                <a:solidFill>
                  <a:srgbClr val="0070C0"/>
                </a:solidFill>
              </a:rPr>
              <a:t>(by Nando’s Peri Peri): “The original source for spicy chicken.”</a:t>
            </a:r>
          </a:p>
          <a:p>
            <a:endParaRPr lang="en-US" b="1" i="1" dirty="0">
              <a:solidFill>
                <a:srgbClr val="C00000"/>
              </a:solidFill>
            </a:endParaRPr>
          </a:p>
          <a:p>
            <a:r>
              <a:rPr lang="en-US" b="1" i="1" dirty="0">
                <a:solidFill>
                  <a:srgbClr val="C00000"/>
                </a:solidFill>
              </a:rPr>
              <a:t>Brand extension </a:t>
            </a:r>
            <a:r>
              <a:rPr lang="en-US" b="1" i="1" dirty="0">
                <a:solidFill>
                  <a:srgbClr val="0070C0"/>
                </a:solidFill>
              </a:rPr>
              <a:t>(by </a:t>
            </a:r>
            <a:r>
              <a:rPr lang="en-US" b="1" i="1" dirty="0" err="1">
                <a:solidFill>
                  <a:srgbClr val="0070C0"/>
                </a:solidFill>
              </a:rPr>
              <a:t>Chik</a:t>
            </a:r>
            <a:r>
              <a:rPr lang="en-US" b="1" i="1" dirty="0">
                <a:solidFill>
                  <a:srgbClr val="0070C0"/>
                </a:solidFill>
              </a:rPr>
              <a:t>-Fil-A): Introduce a new spicy fried chicken sandwich </a:t>
            </a:r>
          </a:p>
          <a:p>
            <a:endParaRPr lang="en-US" b="1" i="1" dirty="0">
              <a:solidFill>
                <a:srgbClr val="0070C0"/>
              </a:solidFill>
            </a:endParaRPr>
          </a:p>
          <a:p>
            <a:r>
              <a:rPr lang="en-US" b="1" i="1" dirty="0">
                <a:solidFill>
                  <a:srgbClr val="C00000"/>
                </a:solidFill>
              </a:rPr>
              <a:t>Repositioning (</a:t>
            </a:r>
            <a:r>
              <a:rPr lang="en-US" b="1" i="1" dirty="0">
                <a:solidFill>
                  <a:srgbClr val="0070C0"/>
                </a:solidFill>
              </a:rPr>
              <a:t>by KFC): Add some additional spice to the batter or the standard sauce</a:t>
            </a:r>
          </a:p>
          <a:p>
            <a:endParaRPr lang="en-US" b="1" i="1" dirty="0">
              <a:solidFill>
                <a:srgbClr val="0070C0"/>
              </a:solidFill>
            </a:endParaRPr>
          </a:p>
          <a:p>
            <a:r>
              <a:rPr lang="en-US" b="1" i="1" dirty="0">
                <a:solidFill>
                  <a:srgbClr val="C00000"/>
                </a:solidFill>
              </a:rPr>
              <a:t>New Entry </a:t>
            </a:r>
            <a:r>
              <a:rPr lang="en-US" b="1" i="1" dirty="0">
                <a:solidFill>
                  <a:srgbClr val="0070C0"/>
                </a:solidFill>
              </a:rPr>
              <a:t>(by Elon Musk):  the “Tesla Electric Chick” chain (that has multiple spicy alternatives)</a:t>
            </a:r>
          </a:p>
          <a:p>
            <a:endParaRPr lang="en-US" b="1" i="1" dirty="0">
              <a:solidFill>
                <a:srgbClr val="0070C0"/>
              </a:solidFill>
            </a:endParaRPr>
          </a:p>
        </p:txBody>
      </p:sp>
    </p:spTree>
    <p:extLst>
      <p:ext uri="{BB962C8B-B14F-4D97-AF65-F5344CB8AC3E}">
        <p14:creationId xmlns:p14="http://schemas.microsoft.com/office/powerpoint/2010/main" val="365381419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A5FF4-6C27-4018-BD80-A50595131E02}"/>
              </a:ext>
            </a:extLst>
          </p:cNvPr>
          <p:cNvSpPr>
            <a:spLocks noGrp="1"/>
          </p:cNvSpPr>
          <p:nvPr>
            <p:ph type="title"/>
          </p:nvPr>
        </p:nvSpPr>
        <p:spPr>
          <a:xfrm>
            <a:off x="838200" y="346075"/>
            <a:ext cx="10515600" cy="1325563"/>
          </a:xfrm>
        </p:spPr>
        <p:txBody>
          <a:bodyPr/>
          <a:lstStyle/>
          <a:p>
            <a:r>
              <a:rPr lang="en-US" dirty="0"/>
              <a:t>Rapid (Uncommitted) Entry: Basic Analysis</a:t>
            </a:r>
          </a:p>
        </p:txBody>
      </p:sp>
      <p:sp>
        <p:nvSpPr>
          <p:cNvPr id="3" name="Content Placeholder 2">
            <a:extLst>
              <a:ext uri="{FF2B5EF4-FFF2-40B4-BE49-F238E27FC236}">
                <a16:creationId xmlns:a16="http://schemas.microsoft.com/office/drawing/2014/main" id="{F76CFDE3-312F-4922-8C9B-8498526818F1}"/>
              </a:ext>
            </a:extLst>
          </p:cNvPr>
          <p:cNvSpPr>
            <a:spLocks noGrp="1"/>
          </p:cNvSpPr>
          <p:nvPr>
            <p:ph idx="1"/>
          </p:nvPr>
        </p:nvSpPr>
        <p:spPr>
          <a:xfrm>
            <a:off x="673892" y="1398929"/>
            <a:ext cx="7816058" cy="5032375"/>
          </a:xfrm>
        </p:spPr>
        <p:txBody>
          <a:bodyPr>
            <a:normAutofit/>
          </a:bodyPr>
          <a:lstStyle/>
          <a:p>
            <a:r>
              <a:rPr lang="en-US" sz="2000" dirty="0"/>
              <a:t>If entrants have little or no sunk costs, then they will not fear post-entry competition. They can just exit if prices fall. </a:t>
            </a:r>
          </a:p>
          <a:p>
            <a:pPr lvl="1"/>
            <a:r>
              <a:rPr lang="en-US" sz="1800" dirty="0"/>
              <a:t>They are “not committed” to the market</a:t>
            </a:r>
          </a:p>
          <a:p>
            <a:r>
              <a:rPr lang="en-US" sz="2000" dirty="0"/>
              <a:t>Examples</a:t>
            </a:r>
          </a:p>
          <a:p>
            <a:pPr lvl="1"/>
            <a:r>
              <a:rPr lang="en-US" sz="1800" dirty="0"/>
              <a:t>No. 4 vs No. 2 pencils (since just slightly alter the recipe)</a:t>
            </a:r>
          </a:p>
          <a:p>
            <a:pPr lvl="1"/>
            <a:r>
              <a:rPr lang="en-US" sz="1800" dirty="0"/>
              <a:t>Spicy vs Regular tomato sauce</a:t>
            </a:r>
          </a:p>
          <a:p>
            <a:pPr lvl="1"/>
            <a:r>
              <a:rPr lang="en-US" sz="1800" dirty="0"/>
              <a:t>Frozen cheeseburgers vs Frozen plain hamburgers</a:t>
            </a:r>
          </a:p>
          <a:p>
            <a:pPr lvl="1"/>
            <a:r>
              <a:rPr lang="en-US" sz="1800" dirty="0"/>
              <a:t>Oil refiner switches to/from gasoline to jet fuel, if prices change </a:t>
            </a:r>
          </a:p>
          <a:p>
            <a:pPr lvl="1"/>
            <a:r>
              <a:rPr lang="en-US" sz="1800" dirty="0"/>
              <a:t>Imports: Saudi oil is imported both to the US and EU. If US prices rise, Saudi’s shift exports to the US rather than EU in response to a US oil merger. </a:t>
            </a:r>
          </a:p>
          <a:p>
            <a:pPr lvl="1"/>
            <a:r>
              <a:rPr lang="en-US" sz="1800" dirty="0"/>
              <a:t>Safeway &amp; Giant start selling and promoting more “organic” fresh and canned products in response to Whole Foods/Wild Oats merger </a:t>
            </a:r>
          </a:p>
          <a:p>
            <a:pPr lvl="1"/>
            <a:r>
              <a:rPr lang="en-US" sz="1800" dirty="0"/>
              <a:t>Airline adds/subtracts flights among 2 city-pairs as prices change</a:t>
            </a:r>
          </a:p>
          <a:p>
            <a:r>
              <a:rPr lang="en-US" sz="2000" dirty="0"/>
              <a:t>Thus, repositioning often fits into rapid entry category</a:t>
            </a:r>
          </a:p>
          <a:p>
            <a:pPr lvl="1"/>
            <a:r>
              <a:rPr lang="en-US" sz="1800" dirty="0"/>
              <a:t>But, may involve sunk costs, so regular entry</a:t>
            </a:r>
          </a:p>
        </p:txBody>
      </p:sp>
      <p:sp>
        <p:nvSpPr>
          <p:cNvPr id="4" name="Slide Number Placeholder 3">
            <a:extLst>
              <a:ext uri="{FF2B5EF4-FFF2-40B4-BE49-F238E27FC236}">
                <a16:creationId xmlns:a16="http://schemas.microsoft.com/office/drawing/2014/main" id="{56769FD9-A6D0-40C6-86CD-3DAC6C2101F4}"/>
              </a:ext>
            </a:extLst>
          </p:cNvPr>
          <p:cNvSpPr>
            <a:spLocks noGrp="1"/>
          </p:cNvSpPr>
          <p:nvPr>
            <p:ph type="sldNum" sz="quarter" idx="12"/>
          </p:nvPr>
        </p:nvSpPr>
        <p:spPr/>
        <p:txBody>
          <a:bodyPr/>
          <a:lstStyle/>
          <a:p>
            <a:fld id="{A3FA0A93-60EE-4E9D-852F-604094E61050}" type="slidenum">
              <a:rPr lang="en-US" smtClean="0"/>
              <a:t>50</a:t>
            </a:fld>
            <a:endParaRPr lang="en-US"/>
          </a:p>
        </p:txBody>
      </p:sp>
      <p:cxnSp>
        <p:nvCxnSpPr>
          <p:cNvPr id="6" name="Straight Arrow Connector 5">
            <a:extLst>
              <a:ext uri="{FF2B5EF4-FFF2-40B4-BE49-F238E27FC236}">
                <a16:creationId xmlns:a16="http://schemas.microsoft.com/office/drawing/2014/main" id="{A94BE918-9B36-438C-BD7F-A3D489E1F82C}"/>
              </a:ext>
            </a:extLst>
          </p:cNvPr>
          <p:cNvCxnSpPr>
            <a:cxnSpLocks/>
          </p:cNvCxnSpPr>
          <p:nvPr/>
        </p:nvCxnSpPr>
        <p:spPr>
          <a:xfrm flipH="1">
            <a:off x="7243765" y="2329964"/>
            <a:ext cx="1128711" cy="39452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B242CE87-BB02-457E-AD6D-0150BEA474F8}"/>
              </a:ext>
            </a:extLst>
          </p:cNvPr>
          <p:cNvSpPr txBox="1"/>
          <p:nvPr/>
        </p:nvSpPr>
        <p:spPr>
          <a:xfrm>
            <a:off x="8216902" y="4690150"/>
            <a:ext cx="3324225" cy="2031325"/>
          </a:xfrm>
          <a:prstGeom prst="rect">
            <a:avLst/>
          </a:prstGeom>
          <a:noFill/>
          <a:ln w="57150">
            <a:solidFill>
              <a:srgbClr val="0070C0"/>
            </a:solidFill>
          </a:ln>
        </p:spPr>
        <p:txBody>
          <a:bodyPr wrap="square" rtlCol="0">
            <a:spAutoFit/>
          </a:bodyPr>
          <a:lstStyle/>
          <a:p>
            <a:r>
              <a:rPr lang="en-US" b="1" dirty="0">
                <a:solidFill>
                  <a:srgbClr val="0070C0"/>
                </a:solidFill>
              </a:rPr>
              <a:t>Selling grape nuts “flakes” may involves more than just putting it on the shelf.</a:t>
            </a:r>
          </a:p>
          <a:p>
            <a:endParaRPr lang="en-US" b="1" dirty="0">
              <a:solidFill>
                <a:srgbClr val="0070C0"/>
              </a:solidFill>
            </a:endParaRPr>
          </a:p>
          <a:p>
            <a:r>
              <a:rPr lang="en-US" b="1" dirty="0">
                <a:solidFill>
                  <a:srgbClr val="0070C0"/>
                </a:solidFill>
              </a:rPr>
              <a:t>Radio station reformatting may be easy but take some time for ramp up in advertising sales</a:t>
            </a:r>
          </a:p>
        </p:txBody>
      </p:sp>
      <p:cxnSp>
        <p:nvCxnSpPr>
          <p:cNvPr id="11" name="Straight Arrow Connector 10">
            <a:extLst>
              <a:ext uri="{FF2B5EF4-FFF2-40B4-BE49-F238E27FC236}">
                <a16:creationId xmlns:a16="http://schemas.microsoft.com/office/drawing/2014/main" id="{AE3B9115-E7DD-4F4C-9C38-56DA9B97CD79}"/>
              </a:ext>
            </a:extLst>
          </p:cNvPr>
          <p:cNvCxnSpPr>
            <a:cxnSpLocks/>
          </p:cNvCxnSpPr>
          <p:nvPr/>
        </p:nvCxnSpPr>
        <p:spPr>
          <a:xfrm flipH="1">
            <a:off x="5934075" y="5842337"/>
            <a:ext cx="1874046" cy="32986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9B72522-F131-415B-85D9-6E0B2BEE180A}"/>
              </a:ext>
            </a:extLst>
          </p:cNvPr>
          <p:cNvSpPr txBox="1"/>
          <p:nvPr/>
        </p:nvSpPr>
        <p:spPr>
          <a:xfrm>
            <a:off x="8710930" y="1788564"/>
            <a:ext cx="2642870" cy="923330"/>
          </a:xfrm>
          <a:prstGeom prst="rect">
            <a:avLst/>
          </a:prstGeom>
          <a:noFill/>
          <a:ln w="57150">
            <a:solidFill>
              <a:srgbClr val="0070C0"/>
            </a:solidFill>
          </a:ln>
        </p:spPr>
        <p:txBody>
          <a:bodyPr wrap="square" rtlCol="0">
            <a:spAutoFit/>
          </a:bodyPr>
          <a:lstStyle/>
          <a:p>
            <a:pPr algn="ctr"/>
            <a:r>
              <a:rPr lang="en-US" b="1" dirty="0">
                <a:solidFill>
                  <a:srgbClr val="0070C0"/>
                </a:solidFill>
              </a:rPr>
              <a:t>The simplest case is a machine that produce either product</a:t>
            </a:r>
          </a:p>
        </p:txBody>
      </p:sp>
    </p:spTree>
    <p:extLst>
      <p:ext uri="{BB962C8B-B14F-4D97-AF65-F5344CB8AC3E}">
        <p14:creationId xmlns:p14="http://schemas.microsoft.com/office/powerpoint/2010/main" val="2592078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D7C1D-29BB-4D48-81E2-6B5CF5727673}"/>
              </a:ext>
            </a:extLst>
          </p:cNvPr>
          <p:cNvSpPr>
            <a:spLocks noGrp="1"/>
          </p:cNvSpPr>
          <p:nvPr>
            <p:ph type="title"/>
          </p:nvPr>
        </p:nvSpPr>
        <p:spPr/>
        <p:txBody>
          <a:bodyPr/>
          <a:lstStyle/>
          <a:p>
            <a:r>
              <a:rPr lang="en-US" dirty="0"/>
              <a:t>Treatment of Rapid Entrants in the HMGs</a:t>
            </a:r>
          </a:p>
        </p:txBody>
      </p:sp>
      <p:sp>
        <p:nvSpPr>
          <p:cNvPr id="3" name="Content Placeholder 2">
            <a:extLst>
              <a:ext uri="{FF2B5EF4-FFF2-40B4-BE49-F238E27FC236}">
                <a16:creationId xmlns:a16="http://schemas.microsoft.com/office/drawing/2014/main" id="{8B4EB61E-2619-40E4-9928-DD1B7145642A}"/>
              </a:ext>
            </a:extLst>
          </p:cNvPr>
          <p:cNvSpPr>
            <a:spLocks noGrp="1"/>
          </p:cNvSpPr>
          <p:nvPr>
            <p:ph idx="1"/>
          </p:nvPr>
        </p:nvSpPr>
        <p:spPr>
          <a:xfrm>
            <a:off x="838200" y="1253331"/>
            <a:ext cx="8058150" cy="4351338"/>
          </a:xfrm>
        </p:spPr>
        <p:txBody>
          <a:bodyPr>
            <a:noAutofit/>
          </a:bodyPr>
          <a:lstStyle/>
          <a:p>
            <a:r>
              <a:rPr lang="en-US" sz="2000" dirty="0"/>
              <a:t>HMG treat rapid entrants differently from regular new entry</a:t>
            </a:r>
          </a:p>
          <a:p>
            <a:r>
              <a:rPr lang="en-US" sz="2000" b="1" i="1" dirty="0"/>
              <a:t>2010 HMGs definition</a:t>
            </a:r>
            <a:r>
              <a:rPr lang="en-US" sz="2000" b="1" dirty="0"/>
              <a:t>: </a:t>
            </a:r>
            <a:r>
              <a:rPr lang="en-US" sz="2000" dirty="0"/>
              <a:t>“</a:t>
            </a:r>
            <a:r>
              <a:rPr lang="en-US" sz="2000" dirty="0">
                <a:effectLst/>
                <a:ea typeface="Times New Roman" panose="02020603050405020304" pitchFamily="18" charset="0"/>
              </a:rPr>
              <a:t>Firms that are not current producers in a relevant market, but that would </a:t>
            </a:r>
            <a:r>
              <a:rPr lang="en-US" sz="2000" dirty="0">
                <a:solidFill>
                  <a:srgbClr val="C00000"/>
                </a:solidFill>
                <a:effectLst/>
                <a:ea typeface="Times New Roman" panose="02020603050405020304" pitchFamily="18" charset="0"/>
              </a:rPr>
              <a:t>very likely provide rapid supply responses </a:t>
            </a:r>
            <a:r>
              <a:rPr lang="en-US" sz="2000" dirty="0">
                <a:effectLst/>
                <a:ea typeface="Times New Roman" panose="02020603050405020304" pitchFamily="18" charset="0"/>
              </a:rPr>
              <a:t>with </a:t>
            </a:r>
            <a:r>
              <a:rPr lang="en-US" sz="2000" dirty="0">
                <a:solidFill>
                  <a:srgbClr val="C00000"/>
                </a:solidFill>
                <a:effectLst/>
                <a:ea typeface="Times New Roman" panose="02020603050405020304" pitchFamily="18" charset="0"/>
              </a:rPr>
              <a:t>direct competitive impact </a:t>
            </a:r>
            <a:r>
              <a:rPr lang="en-US" sz="2000" dirty="0">
                <a:effectLst/>
                <a:ea typeface="Times New Roman" panose="02020603050405020304" pitchFamily="18" charset="0"/>
              </a:rPr>
              <a:t>in the event of a </a:t>
            </a:r>
            <a:r>
              <a:rPr lang="en-US" sz="2000" dirty="0" err="1">
                <a:effectLst/>
                <a:ea typeface="Times New Roman" panose="02020603050405020304" pitchFamily="18" charset="0"/>
              </a:rPr>
              <a:t>SSNIP</a:t>
            </a:r>
            <a:r>
              <a:rPr lang="en-US" sz="2000" dirty="0">
                <a:effectLst/>
                <a:ea typeface="Times New Roman" panose="02020603050405020304" pitchFamily="18" charset="0"/>
              </a:rPr>
              <a:t>, </a:t>
            </a:r>
            <a:r>
              <a:rPr lang="en-US" sz="2000" dirty="0">
                <a:solidFill>
                  <a:srgbClr val="C00000"/>
                </a:solidFill>
                <a:effectLst/>
                <a:ea typeface="Times New Roman" panose="02020603050405020304" pitchFamily="18" charset="0"/>
              </a:rPr>
              <a:t>without incurring significant sunk costs</a:t>
            </a:r>
            <a:r>
              <a:rPr lang="en-US" sz="2000" dirty="0">
                <a:effectLst/>
                <a:ea typeface="Times New Roman" panose="02020603050405020304" pitchFamily="18" charset="0"/>
              </a:rPr>
              <a:t>”</a:t>
            </a:r>
            <a:endParaRPr lang="en-US" sz="2000" dirty="0"/>
          </a:p>
          <a:p>
            <a:r>
              <a:rPr lang="en-US" sz="2000" dirty="0"/>
              <a:t>1992 HMGs set bright-line standards in its definition</a:t>
            </a:r>
          </a:p>
          <a:p>
            <a:pPr lvl="1"/>
            <a:r>
              <a:rPr lang="en-US" sz="2000" dirty="0"/>
              <a:t>Entry can occur </a:t>
            </a:r>
            <a:r>
              <a:rPr lang="en-US" sz="2000" i="1" dirty="0"/>
              <a:t>within one year </a:t>
            </a:r>
          </a:p>
          <a:p>
            <a:pPr lvl="1"/>
            <a:r>
              <a:rPr lang="en-US" sz="2000" dirty="0"/>
              <a:t>Sunk costs so low that their costs can be recovered </a:t>
            </a:r>
            <a:r>
              <a:rPr lang="en-US" sz="2000" i="1" dirty="0"/>
              <a:t>within one year</a:t>
            </a:r>
          </a:p>
          <a:p>
            <a:r>
              <a:rPr lang="en-US" sz="2000" b="1" dirty="0">
                <a:solidFill>
                  <a:srgbClr val="C00000"/>
                </a:solidFill>
              </a:rPr>
              <a:t>HMGs treat rapid entrants as “market participants”  </a:t>
            </a:r>
          </a:p>
          <a:p>
            <a:pPr lvl="1"/>
            <a:r>
              <a:rPr lang="en-US" sz="2000" dirty="0"/>
              <a:t>Rationale: rapid entrants produce solely according to short term prices</a:t>
            </a:r>
          </a:p>
          <a:p>
            <a:pPr lvl="1"/>
            <a:r>
              <a:rPr lang="en-US" sz="2000" dirty="0"/>
              <a:t>They do not consider the future.</a:t>
            </a:r>
          </a:p>
          <a:p>
            <a:r>
              <a:rPr lang="en-US" sz="2000" b="1" dirty="0">
                <a:solidFill>
                  <a:srgbClr val="C00000"/>
                </a:solidFill>
              </a:rPr>
              <a:t>HMGs assign them a market share according to how much production likely would shift into the market in response to a </a:t>
            </a:r>
            <a:r>
              <a:rPr lang="en-US" sz="2000" b="1" dirty="0" err="1">
                <a:solidFill>
                  <a:srgbClr val="C00000"/>
                </a:solidFill>
              </a:rPr>
              <a:t>SSNIP</a:t>
            </a:r>
            <a:endParaRPr lang="en-US" sz="2000" b="1" dirty="0">
              <a:solidFill>
                <a:srgbClr val="C00000"/>
              </a:solidFill>
            </a:endParaRPr>
          </a:p>
          <a:p>
            <a:pPr lvl="1"/>
            <a:r>
              <a:rPr lang="en-US" sz="2000" dirty="0"/>
              <a:t>See #4 pencil example </a:t>
            </a:r>
            <a:r>
              <a:rPr lang="en-US" sz="2000" i="1" dirty="0">
                <a:solidFill>
                  <a:srgbClr val="C00000"/>
                </a:solidFill>
              </a:rPr>
              <a:t>(next slide)</a:t>
            </a:r>
          </a:p>
          <a:p>
            <a:pPr lvl="1"/>
            <a:r>
              <a:rPr lang="en-US" sz="2000" dirty="0"/>
              <a:t>But, assigning the share may not be possible in some cases</a:t>
            </a:r>
          </a:p>
          <a:p>
            <a:endParaRPr lang="en-US" sz="2000" dirty="0"/>
          </a:p>
        </p:txBody>
      </p:sp>
      <p:sp>
        <p:nvSpPr>
          <p:cNvPr id="4" name="Slide Number Placeholder 3">
            <a:extLst>
              <a:ext uri="{FF2B5EF4-FFF2-40B4-BE49-F238E27FC236}">
                <a16:creationId xmlns:a16="http://schemas.microsoft.com/office/drawing/2014/main" id="{302F7199-70EA-4551-B3F0-33A51CE5576D}"/>
              </a:ext>
            </a:extLst>
          </p:cNvPr>
          <p:cNvSpPr>
            <a:spLocks noGrp="1"/>
          </p:cNvSpPr>
          <p:nvPr>
            <p:ph type="sldNum" sz="quarter" idx="12"/>
          </p:nvPr>
        </p:nvSpPr>
        <p:spPr/>
        <p:txBody>
          <a:bodyPr/>
          <a:lstStyle/>
          <a:p>
            <a:fld id="{A3FA0A93-60EE-4E9D-852F-604094E61050}" type="slidenum">
              <a:rPr lang="en-US" smtClean="0"/>
              <a:t>51</a:t>
            </a:fld>
            <a:endParaRPr lang="en-US"/>
          </a:p>
        </p:txBody>
      </p:sp>
      <p:sp>
        <p:nvSpPr>
          <p:cNvPr id="5" name="TextBox 4">
            <a:extLst>
              <a:ext uri="{FF2B5EF4-FFF2-40B4-BE49-F238E27FC236}">
                <a16:creationId xmlns:a16="http://schemas.microsoft.com/office/drawing/2014/main" id="{A56CA855-FBDD-4A12-8DAC-6EBEE8274CEB}"/>
              </a:ext>
            </a:extLst>
          </p:cNvPr>
          <p:cNvSpPr txBox="1"/>
          <p:nvPr/>
        </p:nvSpPr>
        <p:spPr>
          <a:xfrm>
            <a:off x="8896350" y="5615582"/>
            <a:ext cx="2838450" cy="923330"/>
          </a:xfrm>
          <a:prstGeom prst="rect">
            <a:avLst/>
          </a:prstGeom>
          <a:noFill/>
          <a:ln w="57150">
            <a:solidFill>
              <a:srgbClr val="0070C0"/>
            </a:solidFill>
          </a:ln>
        </p:spPr>
        <p:txBody>
          <a:bodyPr wrap="square" rtlCol="0">
            <a:spAutoFit/>
          </a:bodyPr>
          <a:lstStyle/>
          <a:p>
            <a:pPr algn="ctr"/>
            <a:r>
              <a:rPr lang="en-US" b="1" dirty="0">
                <a:solidFill>
                  <a:srgbClr val="0070C0"/>
                </a:solidFill>
              </a:rPr>
              <a:t>E.g., Hard/impossible to assign share in the organic groceries example</a:t>
            </a:r>
          </a:p>
        </p:txBody>
      </p:sp>
      <p:cxnSp>
        <p:nvCxnSpPr>
          <p:cNvPr id="6" name="Straight Arrow Connector 5">
            <a:extLst>
              <a:ext uri="{FF2B5EF4-FFF2-40B4-BE49-F238E27FC236}">
                <a16:creationId xmlns:a16="http://schemas.microsoft.com/office/drawing/2014/main" id="{7F62AA05-E49A-4EFC-9F2D-DE5704A3E076}"/>
              </a:ext>
            </a:extLst>
          </p:cNvPr>
          <p:cNvCxnSpPr>
            <a:cxnSpLocks/>
          </p:cNvCxnSpPr>
          <p:nvPr/>
        </p:nvCxnSpPr>
        <p:spPr>
          <a:xfrm flipH="1" flipV="1">
            <a:off x="7715252" y="6151315"/>
            <a:ext cx="895348" cy="8692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71418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15">
            <a:extLst>
              <a:ext uri="{FF2B5EF4-FFF2-40B4-BE49-F238E27FC236}">
                <a16:creationId xmlns:a16="http://schemas.microsoft.com/office/drawing/2014/main" id="{9B667D05-BA73-4656-83E0-BDF224C59DF9}"/>
              </a:ext>
            </a:extLst>
          </p:cNvPr>
          <p:cNvSpPr/>
          <p:nvPr/>
        </p:nvSpPr>
        <p:spPr>
          <a:xfrm>
            <a:off x="9353550" y="2897345"/>
            <a:ext cx="657225" cy="63643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47B3CD90-1AC2-4F16-9935-FCEC8EFBCD36}"/>
              </a:ext>
            </a:extLst>
          </p:cNvPr>
          <p:cNvSpPr/>
          <p:nvPr/>
        </p:nvSpPr>
        <p:spPr>
          <a:xfrm>
            <a:off x="3843338" y="3460908"/>
            <a:ext cx="657225" cy="63468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77072" y="262383"/>
            <a:ext cx="10976728" cy="1325563"/>
          </a:xfrm>
        </p:spPr>
        <p:txBody>
          <a:bodyPr>
            <a:normAutofit/>
          </a:bodyPr>
          <a:lstStyle/>
          <a:p>
            <a:r>
              <a:rPr lang="en-US" dirty="0"/>
              <a:t>Rapid Entrants as Market “Participants:” </a:t>
            </a:r>
            <a:br>
              <a:rPr lang="en-US" dirty="0"/>
            </a:br>
            <a:r>
              <a:rPr lang="en-US" dirty="0"/>
              <a:t>Ace #4 Pencil Example </a:t>
            </a:r>
          </a:p>
        </p:txBody>
      </p:sp>
      <p:sp>
        <p:nvSpPr>
          <p:cNvPr id="3" name="Content Placeholder 2"/>
          <p:cNvSpPr>
            <a:spLocks noGrp="1"/>
          </p:cNvSpPr>
          <p:nvPr>
            <p:ph idx="1"/>
          </p:nvPr>
        </p:nvSpPr>
        <p:spPr>
          <a:xfrm>
            <a:off x="304800" y="1825625"/>
            <a:ext cx="10372725" cy="4895850"/>
          </a:xfrm>
          <a:ln>
            <a:solidFill>
              <a:srgbClr val="C00000"/>
            </a:solidFill>
          </a:ln>
        </p:spPr>
        <p:txBody>
          <a:bodyPr>
            <a:normAutofit fontScale="25000" lnSpcReduction="20000"/>
          </a:bodyPr>
          <a:lstStyle/>
          <a:p>
            <a:endParaRPr lang="en-US" dirty="0"/>
          </a:p>
          <a:p>
            <a:pPr marL="0" indent="0">
              <a:buNone/>
            </a:pPr>
            <a:r>
              <a:rPr lang="en-US" sz="6400" b="1" u="sng" dirty="0"/>
              <a:t>Production Substitution into No. 4 Pencil Production</a:t>
            </a:r>
            <a:r>
              <a:rPr lang="en-US" sz="6400" b="1" dirty="0"/>
              <a:t> </a:t>
            </a:r>
          </a:p>
          <a:p>
            <a:pPr marL="0" indent="0">
              <a:buNone/>
            </a:pPr>
            <a:r>
              <a:rPr lang="en-US" sz="6400" dirty="0"/>
              <a:t> </a:t>
            </a:r>
          </a:p>
          <a:p>
            <a:pPr marL="0" indent="0">
              <a:spcBef>
                <a:spcPts val="0"/>
              </a:spcBef>
              <a:buNone/>
            </a:pPr>
            <a:r>
              <a:rPr lang="en-US" sz="6400" dirty="0"/>
              <a:t>		Pre-</a:t>
            </a:r>
            <a:r>
              <a:rPr lang="en-US" sz="6400" dirty="0" err="1"/>
              <a:t>SSNIP</a:t>
            </a:r>
            <a:r>
              <a:rPr lang="en-US" sz="6400" dirty="0"/>
              <a:t>      	Divertible	                                    Post-SSNIP Hypo</a:t>
            </a:r>
          </a:p>
          <a:p>
            <a:pPr marL="457200" lvl="1" indent="0">
              <a:spcBef>
                <a:spcPts val="0"/>
              </a:spcBef>
              <a:buNone/>
            </a:pPr>
            <a:r>
              <a:rPr lang="en-US" sz="6000" dirty="0"/>
              <a:t>		</a:t>
            </a:r>
            <a:r>
              <a:rPr lang="en-US" sz="6000" u="sng" dirty="0"/>
              <a:t>No. 4</a:t>
            </a:r>
            <a:r>
              <a:rPr lang="en-US" sz="6000" dirty="0"/>
              <a:t> 	    </a:t>
            </a:r>
            <a:r>
              <a:rPr lang="en-US" sz="6400" dirty="0"/>
              <a:t> </a:t>
            </a:r>
            <a:r>
              <a:rPr lang="en-US" sz="6400" b="1" i="1" dirty="0">
                <a:solidFill>
                  <a:srgbClr val="C00000"/>
                </a:solidFill>
              </a:rPr>
              <a:t>plus</a:t>
            </a:r>
            <a:r>
              <a:rPr lang="en-US" sz="6000" dirty="0"/>
              <a:t>	</a:t>
            </a:r>
            <a:r>
              <a:rPr lang="en-US" sz="6000" u="sng" dirty="0"/>
              <a:t>capacity</a:t>
            </a:r>
            <a:r>
              <a:rPr lang="en-US" sz="6000" dirty="0"/>
              <a:t>	       </a:t>
            </a:r>
            <a:r>
              <a:rPr lang="en-US" sz="6400" b="1" i="1" dirty="0">
                <a:solidFill>
                  <a:srgbClr val="C00000"/>
                </a:solidFill>
              </a:rPr>
              <a:t>equals </a:t>
            </a:r>
            <a:r>
              <a:rPr lang="en-US" sz="6400" dirty="0"/>
              <a:t>	</a:t>
            </a:r>
            <a:r>
              <a:rPr lang="en-US" sz="6000" dirty="0"/>
              <a:t>“</a:t>
            </a:r>
            <a:r>
              <a:rPr lang="en-US" sz="6000" u="sng" dirty="0"/>
              <a:t>Production”  </a:t>
            </a:r>
            <a:r>
              <a:rPr lang="en-US" sz="6000" dirty="0"/>
              <a:t>                          </a:t>
            </a:r>
            <a:r>
              <a:rPr lang="en-US" sz="6000" u="sng" dirty="0"/>
              <a:t>Market Shares</a:t>
            </a:r>
            <a:endParaRPr lang="en-US" sz="6000" dirty="0"/>
          </a:p>
          <a:p>
            <a:pPr marL="0" indent="0">
              <a:buNone/>
            </a:pPr>
            <a:r>
              <a:rPr lang="it-IT" sz="6400" dirty="0"/>
              <a:t>Ace 		</a:t>
            </a:r>
            <a:r>
              <a:rPr lang="it-IT" sz="6400" b="1" dirty="0">
                <a:solidFill>
                  <a:srgbClr val="C00000"/>
                </a:solidFill>
              </a:rPr>
              <a:t>300</a:t>
            </a:r>
            <a:r>
              <a:rPr lang="it-IT" sz="6400" dirty="0"/>
              <a:t>	                	    0			  300			 </a:t>
            </a:r>
            <a:r>
              <a:rPr lang="it-IT" sz="6400" b="1" dirty="0">
                <a:solidFill>
                  <a:srgbClr val="C00000"/>
                </a:solidFill>
              </a:rPr>
              <a:t>15%</a:t>
            </a:r>
            <a:endParaRPr lang="en-US" sz="6400" dirty="0">
              <a:solidFill>
                <a:srgbClr val="C00000"/>
              </a:solidFill>
            </a:endParaRPr>
          </a:p>
          <a:p>
            <a:pPr marL="0" indent="0">
              <a:buNone/>
            </a:pPr>
            <a:r>
              <a:rPr lang="it-IT" sz="6400" dirty="0"/>
              <a:t>Benny		</a:t>
            </a:r>
            <a:r>
              <a:rPr lang="it-IT" sz="6400" b="1" dirty="0">
                <a:solidFill>
                  <a:srgbClr val="C00000"/>
                </a:solidFill>
              </a:rPr>
              <a:t>200</a:t>
            </a:r>
            <a:r>
              <a:rPr lang="it-IT" sz="6400" dirty="0"/>
              <a:t>		    0			   200			</a:t>
            </a:r>
            <a:r>
              <a:rPr lang="it-IT" sz="6400" b="1" dirty="0"/>
              <a:t> </a:t>
            </a:r>
            <a:r>
              <a:rPr lang="it-IT" sz="6400" b="1" dirty="0">
                <a:solidFill>
                  <a:srgbClr val="C00000"/>
                </a:solidFill>
              </a:rPr>
              <a:t>10%</a:t>
            </a:r>
            <a:endParaRPr lang="en-US" sz="6400" dirty="0">
              <a:solidFill>
                <a:srgbClr val="C00000"/>
              </a:solidFill>
            </a:endParaRPr>
          </a:p>
          <a:p>
            <a:pPr marL="0" indent="0">
              <a:buNone/>
            </a:pPr>
            <a:r>
              <a:rPr lang="it-IT" sz="6400" dirty="0"/>
              <a:t>Cavalier	  	 </a:t>
            </a:r>
            <a:r>
              <a:rPr lang="it-IT" sz="6400" dirty="0">
                <a:solidFill>
                  <a:srgbClr val="0070C0"/>
                </a:solidFill>
              </a:rPr>
              <a:t> 0</a:t>
            </a:r>
            <a:r>
              <a:rPr lang="it-IT" sz="6400" dirty="0"/>
              <a:t>		</a:t>
            </a:r>
            <a:r>
              <a:rPr lang="it-IT" sz="6400" b="1" dirty="0">
                <a:solidFill>
                  <a:srgbClr val="0070C0"/>
                </a:solidFill>
              </a:rPr>
              <a:t>500			   500</a:t>
            </a:r>
            <a:r>
              <a:rPr lang="it-IT" sz="6400" dirty="0"/>
              <a:t>			</a:t>
            </a:r>
            <a:r>
              <a:rPr lang="it-IT" sz="6400" dirty="0">
                <a:solidFill>
                  <a:srgbClr val="0070C0"/>
                </a:solidFill>
              </a:rPr>
              <a:t> </a:t>
            </a:r>
            <a:r>
              <a:rPr lang="it-IT" sz="6400" b="1" dirty="0">
                <a:solidFill>
                  <a:srgbClr val="0070C0"/>
                </a:solidFill>
              </a:rPr>
              <a:t>25%</a:t>
            </a:r>
            <a:endParaRPr lang="en-US" sz="6400" dirty="0">
              <a:solidFill>
                <a:srgbClr val="0070C0"/>
              </a:solidFill>
            </a:endParaRPr>
          </a:p>
          <a:p>
            <a:pPr marL="0" indent="0">
              <a:buNone/>
            </a:pPr>
            <a:r>
              <a:rPr lang="it-IT" sz="6400" dirty="0"/>
              <a:t>Delta		  </a:t>
            </a:r>
            <a:r>
              <a:rPr lang="it-IT" sz="6400" b="1" dirty="0">
                <a:solidFill>
                  <a:srgbClr val="0070C0"/>
                </a:solidFill>
              </a:rPr>
              <a:t>0</a:t>
            </a:r>
            <a:r>
              <a:rPr lang="it-IT" sz="6400" dirty="0"/>
              <a:t>		</a:t>
            </a:r>
            <a:r>
              <a:rPr lang="it-IT" sz="6400" b="1" dirty="0">
                <a:solidFill>
                  <a:srgbClr val="0070C0"/>
                </a:solidFill>
              </a:rPr>
              <a:t>500			   500  </a:t>
            </a:r>
            <a:r>
              <a:rPr lang="it-IT" sz="6400" dirty="0"/>
              <a:t>		 	 </a:t>
            </a:r>
            <a:r>
              <a:rPr lang="it-IT" sz="6400" b="1" dirty="0">
                <a:solidFill>
                  <a:srgbClr val="0070C0"/>
                </a:solidFill>
              </a:rPr>
              <a:t>25%</a:t>
            </a:r>
            <a:endParaRPr lang="en-US" sz="6400" dirty="0">
              <a:solidFill>
                <a:srgbClr val="0070C0"/>
              </a:solidFill>
            </a:endParaRPr>
          </a:p>
          <a:p>
            <a:pPr marL="0" indent="0">
              <a:buNone/>
            </a:pPr>
            <a:r>
              <a:rPr lang="en-US" sz="6400" dirty="0"/>
              <a:t>Enterprise          	  0		    0			       0 			   </a:t>
            </a:r>
            <a:r>
              <a:rPr lang="en-US" sz="6400" b="1" dirty="0"/>
              <a:t>0</a:t>
            </a:r>
            <a:r>
              <a:rPr lang="en-US" sz="6400" dirty="0"/>
              <a:t>	</a:t>
            </a:r>
          </a:p>
          <a:p>
            <a:pPr marL="0" indent="0">
              <a:buNone/>
            </a:pPr>
            <a:r>
              <a:rPr lang="en-US" sz="6400" dirty="0"/>
              <a:t>Funny		 </a:t>
            </a:r>
            <a:r>
              <a:rPr lang="en-US" sz="6400" u="sng" dirty="0"/>
              <a:t> 0		</a:t>
            </a:r>
            <a:r>
              <a:rPr lang="en-US" sz="6400" b="1" u="sng" dirty="0">
                <a:solidFill>
                  <a:srgbClr val="0070C0"/>
                </a:solidFill>
              </a:rPr>
              <a:t>500</a:t>
            </a:r>
            <a:r>
              <a:rPr lang="en-US" sz="6400" u="sng" dirty="0"/>
              <a:t>			   </a:t>
            </a:r>
            <a:r>
              <a:rPr lang="en-US" sz="6400" b="1" u="sng" dirty="0">
                <a:solidFill>
                  <a:srgbClr val="0070C0"/>
                </a:solidFill>
              </a:rPr>
              <a:t>500 </a:t>
            </a:r>
            <a:r>
              <a:rPr lang="en-US" sz="6400" u="sng" dirty="0"/>
              <a:t>			 </a:t>
            </a:r>
            <a:r>
              <a:rPr lang="en-US" sz="6400" b="1" u="sng" dirty="0"/>
              <a:t>25%</a:t>
            </a:r>
            <a:endParaRPr lang="en-US" sz="6400" dirty="0"/>
          </a:p>
          <a:p>
            <a:pPr marL="0" indent="0">
              <a:buNone/>
            </a:pPr>
            <a:r>
              <a:rPr lang="en-US" sz="6400" dirty="0"/>
              <a:t> Total 	            	</a:t>
            </a:r>
            <a:r>
              <a:rPr lang="en-US" sz="6400" dirty="0">
                <a:solidFill>
                  <a:srgbClr val="C00000"/>
                </a:solidFill>
              </a:rPr>
              <a:t>500</a:t>
            </a:r>
            <a:r>
              <a:rPr lang="en-US" sz="6400" dirty="0"/>
              <a:t>	          	1500                               	  2000			</a:t>
            </a:r>
            <a:r>
              <a:rPr lang="en-US" sz="6400" b="1" dirty="0"/>
              <a:t>100%</a:t>
            </a:r>
            <a:r>
              <a:rPr lang="en-US" sz="6400" dirty="0"/>
              <a:t>	 </a:t>
            </a:r>
          </a:p>
          <a:p>
            <a:pPr marL="0" indent="0">
              <a:buNone/>
            </a:pPr>
            <a:r>
              <a:rPr lang="en-US" dirty="0"/>
              <a:t> </a:t>
            </a:r>
          </a:p>
          <a:p>
            <a:pPr marL="0" indent="0">
              <a:buNone/>
            </a:pPr>
            <a:endParaRPr lang="en-US" sz="9600" b="1" i="1" dirty="0">
              <a:solidFill>
                <a:srgbClr val="C00000"/>
              </a:solidFill>
            </a:endParaRPr>
          </a:p>
          <a:p>
            <a:pPr marL="0" indent="0">
              <a:buNone/>
            </a:pPr>
            <a:r>
              <a:rPr lang="en-US" sz="9600" b="1" i="1" dirty="0">
                <a:solidFill>
                  <a:srgbClr val="C00000"/>
                </a:solidFill>
              </a:rPr>
              <a:t>Thus, the combined share of Ace and Benny would fall from 100% of No. 4 pencils (based on current production) down to 25%, once the supply substitution is taken into account.  </a:t>
            </a:r>
          </a:p>
          <a:p>
            <a:pPr marL="0" indent="0">
              <a:buNone/>
            </a:pPr>
            <a:endParaRPr lang="en-US" dirty="0"/>
          </a:p>
        </p:txBody>
      </p:sp>
      <p:sp>
        <p:nvSpPr>
          <p:cNvPr id="4" name="Slide Number Placeholder 3"/>
          <p:cNvSpPr>
            <a:spLocks noGrp="1"/>
          </p:cNvSpPr>
          <p:nvPr>
            <p:ph type="sldNum" sz="quarter" idx="12"/>
          </p:nvPr>
        </p:nvSpPr>
        <p:spPr/>
        <p:txBody>
          <a:bodyPr/>
          <a:lstStyle/>
          <a:p>
            <a:fld id="{A3FA0A93-60EE-4E9D-852F-604094E61050}" type="slidenum">
              <a:rPr lang="en-US" smtClean="0"/>
              <a:t>52</a:t>
            </a:fld>
            <a:endParaRPr lang="en-US"/>
          </a:p>
        </p:txBody>
      </p:sp>
      <p:cxnSp>
        <p:nvCxnSpPr>
          <p:cNvPr id="6" name="Straight Arrow Connector 5">
            <a:extLst>
              <a:ext uri="{FF2B5EF4-FFF2-40B4-BE49-F238E27FC236}">
                <a16:creationId xmlns:a16="http://schemas.microsoft.com/office/drawing/2014/main" id="{41C4665F-2AB5-440F-B308-AEF2B58ACDCE}"/>
              </a:ext>
            </a:extLst>
          </p:cNvPr>
          <p:cNvCxnSpPr/>
          <p:nvPr/>
        </p:nvCxnSpPr>
        <p:spPr>
          <a:xfrm>
            <a:off x="3028950" y="3667125"/>
            <a:ext cx="8572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5F18C190-9836-42FF-BB88-EB0597959A8C}"/>
              </a:ext>
            </a:extLst>
          </p:cNvPr>
          <p:cNvCxnSpPr/>
          <p:nvPr/>
        </p:nvCxnSpPr>
        <p:spPr>
          <a:xfrm>
            <a:off x="3028950" y="3990975"/>
            <a:ext cx="8572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0AE252C6-466C-47F9-B55F-DDC112D434C2}"/>
              </a:ext>
            </a:extLst>
          </p:cNvPr>
          <p:cNvCxnSpPr>
            <a:cxnSpLocks/>
          </p:cNvCxnSpPr>
          <p:nvPr/>
        </p:nvCxnSpPr>
        <p:spPr>
          <a:xfrm>
            <a:off x="8458200" y="3657600"/>
            <a:ext cx="857250" cy="95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F2FE3B99-4BDB-4768-9838-CCEF8D13048B}"/>
              </a:ext>
            </a:extLst>
          </p:cNvPr>
          <p:cNvCxnSpPr>
            <a:cxnSpLocks/>
          </p:cNvCxnSpPr>
          <p:nvPr/>
        </p:nvCxnSpPr>
        <p:spPr>
          <a:xfrm>
            <a:off x="8458200" y="3990975"/>
            <a:ext cx="8572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A6E17BA8-EEFA-4E92-A470-EEDBD932E0A9}"/>
              </a:ext>
            </a:extLst>
          </p:cNvPr>
          <p:cNvSpPr/>
          <p:nvPr/>
        </p:nvSpPr>
        <p:spPr>
          <a:xfrm>
            <a:off x="2044316" y="2888931"/>
            <a:ext cx="657225" cy="63468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84410CCD-C66A-4C86-9452-1A327529F2DF}"/>
              </a:ext>
            </a:extLst>
          </p:cNvPr>
          <p:cNvSpPr/>
          <p:nvPr/>
        </p:nvSpPr>
        <p:spPr>
          <a:xfrm>
            <a:off x="2174965" y="4726619"/>
            <a:ext cx="395926" cy="3959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35407ED7-7CA7-4DBD-9D2C-D2472602E133}"/>
              </a:ext>
            </a:extLst>
          </p:cNvPr>
          <p:cNvCxnSpPr>
            <a:cxnSpLocks/>
          </p:cNvCxnSpPr>
          <p:nvPr/>
        </p:nvCxnSpPr>
        <p:spPr>
          <a:xfrm flipH="1">
            <a:off x="8046244" y="1662078"/>
            <a:ext cx="1128711" cy="39452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47DA44B-4C6A-416C-9959-AAABF9A0EF30}"/>
              </a:ext>
            </a:extLst>
          </p:cNvPr>
          <p:cNvSpPr txBox="1"/>
          <p:nvPr/>
        </p:nvSpPr>
        <p:spPr>
          <a:xfrm>
            <a:off x="9353550" y="1341199"/>
            <a:ext cx="2647950" cy="923330"/>
          </a:xfrm>
          <a:prstGeom prst="rect">
            <a:avLst/>
          </a:prstGeom>
          <a:noFill/>
          <a:ln w="57150">
            <a:solidFill>
              <a:srgbClr val="0070C0"/>
            </a:solidFill>
          </a:ln>
        </p:spPr>
        <p:txBody>
          <a:bodyPr wrap="square" rtlCol="0">
            <a:spAutoFit/>
          </a:bodyPr>
          <a:lstStyle/>
          <a:p>
            <a:pPr algn="ctr"/>
            <a:r>
              <a:rPr lang="en-US" b="1" dirty="0">
                <a:solidFill>
                  <a:srgbClr val="0070C0"/>
                </a:solidFill>
              </a:rPr>
              <a:t>Local </a:t>
            </a:r>
            <a:r>
              <a:rPr lang="en-US" b="1" dirty="0" err="1">
                <a:solidFill>
                  <a:srgbClr val="0070C0"/>
                </a:solidFill>
              </a:rPr>
              <a:t>Ceder</a:t>
            </a:r>
            <a:r>
              <a:rPr lang="en-US" b="1" dirty="0">
                <a:solidFill>
                  <a:srgbClr val="0070C0"/>
                </a:solidFill>
              </a:rPr>
              <a:t> Lake facilities as a similar example</a:t>
            </a:r>
          </a:p>
        </p:txBody>
      </p:sp>
      <p:cxnSp>
        <p:nvCxnSpPr>
          <p:cNvPr id="15" name="Straight Arrow Connector 14">
            <a:extLst>
              <a:ext uri="{FF2B5EF4-FFF2-40B4-BE49-F238E27FC236}">
                <a16:creationId xmlns:a16="http://schemas.microsoft.com/office/drawing/2014/main" id="{B0EC515D-5917-4CA7-AB9C-D7F391C192FC}"/>
              </a:ext>
            </a:extLst>
          </p:cNvPr>
          <p:cNvCxnSpPr/>
          <p:nvPr/>
        </p:nvCxnSpPr>
        <p:spPr>
          <a:xfrm>
            <a:off x="3028950" y="4523519"/>
            <a:ext cx="8572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5964FBF6-C047-461A-BFEE-A2FBF17FC59D}"/>
              </a:ext>
            </a:extLst>
          </p:cNvPr>
          <p:cNvCxnSpPr>
            <a:cxnSpLocks/>
          </p:cNvCxnSpPr>
          <p:nvPr/>
        </p:nvCxnSpPr>
        <p:spPr>
          <a:xfrm>
            <a:off x="8458200" y="4536683"/>
            <a:ext cx="8572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689581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16A2D-6017-4E77-A8F0-E14134CCAD31}"/>
              </a:ext>
            </a:extLst>
          </p:cNvPr>
          <p:cNvSpPr>
            <a:spLocks noGrp="1"/>
          </p:cNvSpPr>
          <p:nvPr>
            <p:ph type="title"/>
          </p:nvPr>
        </p:nvSpPr>
        <p:spPr/>
        <p:txBody>
          <a:bodyPr/>
          <a:lstStyle/>
          <a:p>
            <a:pPr algn="ctr"/>
            <a:r>
              <a:rPr lang="en-US" dirty="0"/>
              <a:t>Repositioning and Brand Extensions</a:t>
            </a:r>
          </a:p>
        </p:txBody>
      </p:sp>
      <p:sp>
        <p:nvSpPr>
          <p:cNvPr id="3" name="Text Placeholder 2">
            <a:extLst>
              <a:ext uri="{FF2B5EF4-FFF2-40B4-BE49-F238E27FC236}">
                <a16:creationId xmlns:a16="http://schemas.microsoft.com/office/drawing/2014/main" id="{53EBE225-2E8E-4B84-8B6B-23752961B825}"/>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060A5BC4-9CAB-4F96-BF5B-A51E686EAECF}"/>
              </a:ext>
            </a:extLst>
          </p:cNvPr>
          <p:cNvSpPr>
            <a:spLocks noGrp="1"/>
          </p:cNvSpPr>
          <p:nvPr>
            <p:ph type="sldNum" sz="quarter" idx="12"/>
          </p:nvPr>
        </p:nvSpPr>
        <p:spPr/>
        <p:txBody>
          <a:bodyPr/>
          <a:lstStyle/>
          <a:p>
            <a:fld id="{A3FA0A93-60EE-4E9D-852F-604094E61050}" type="slidenum">
              <a:rPr lang="en-US" smtClean="0"/>
              <a:t>53</a:t>
            </a:fld>
            <a:endParaRPr lang="en-US"/>
          </a:p>
        </p:txBody>
      </p:sp>
    </p:spTree>
    <p:extLst>
      <p:ext uri="{BB962C8B-B14F-4D97-AF65-F5344CB8AC3E}">
        <p14:creationId xmlns:p14="http://schemas.microsoft.com/office/powerpoint/2010/main" val="34758415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FD06E-2AEB-4993-ABB9-0EFE96A8F4D9}"/>
              </a:ext>
            </a:extLst>
          </p:cNvPr>
          <p:cNvSpPr>
            <a:spLocks noGrp="1"/>
          </p:cNvSpPr>
          <p:nvPr>
            <p:ph type="title"/>
          </p:nvPr>
        </p:nvSpPr>
        <p:spPr/>
        <p:txBody>
          <a:bodyPr/>
          <a:lstStyle/>
          <a:p>
            <a:r>
              <a:rPr lang="en-US" dirty="0"/>
              <a:t>Aggressive Responses, Repositioning and Brand Extension</a:t>
            </a:r>
          </a:p>
        </p:txBody>
      </p:sp>
      <p:sp>
        <p:nvSpPr>
          <p:cNvPr id="3" name="Content Placeholder 2">
            <a:extLst>
              <a:ext uri="{FF2B5EF4-FFF2-40B4-BE49-F238E27FC236}">
                <a16:creationId xmlns:a16="http://schemas.microsoft.com/office/drawing/2014/main" id="{6DD6B13F-3A7E-40FD-B2F4-917FE2CA1713}"/>
              </a:ext>
            </a:extLst>
          </p:cNvPr>
          <p:cNvSpPr>
            <a:spLocks noGrp="1"/>
          </p:cNvSpPr>
          <p:nvPr>
            <p:ph idx="1"/>
          </p:nvPr>
        </p:nvSpPr>
        <p:spPr>
          <a:xfrm>
            <a:off x="838200" y="1825624"/>
            <a:ext cx="10515600" cy="4808856"/>
          </a:xfrm>
        </p:spPr>
        <p:txBody>
          <a:bodyPr>
            <a:normAutofit/>
          </a:bodyPr>
          <a:lstStyle/>
          <a:p>
            <a:r>
              <a:rPr lang="en-US" sz="2400" dirty="0"/>
              <a:t>Aggressive post-merger responses </a:t>
            </a:r>
          </a:p>
          <a:p>
            <a:pPr lvl="1"/>
            <a:r>
              <a:rPr lang="en-US" sz="2000" dirty="0">
                <a:solidFill>
                  <a:srgbClr val="C00000"/>
                </a:solidFill>
              </a:rPr>
              <a:t>An existing firm in the market may aggressively respond to a merger of its rivals by attempting to expand.  See an opportunity to grow</a:t>
            </a:r>
          </a:p>
          <a:p>
            <a:pPr lvl="1"/>
            <a:r>
              <a:rPr lang="en-US" sz="2000" dirty="0"/>
              <a:t>Or a firm in an adjacent market may see an opportunity to increase substitution to its product</a:t>
            </a:r>
          </a:p>
          <a:p>
            <a:r>
              <a:rPr lang="en-US" sz="2400" dirty="0">
                <a:solidFill>
                  <a:srgbClr val="C00000"/>
                </a:solidFill>
              </a:rPr>
              <a:t>Responses amount to rapid entry and expansion</a:t>
            </a:r>
          </a:p>
          <a:p>
            <a:pPr lvl="1"/>
            <a:r>
              <a:rPr lang="en-US" sz="2000" dirty="0"/>
              <a:t>Safeway/Giant increase sales of organic foods in response to WF/WO merger</a:t>
            </a:r>
          </a:p>
          <a:p>
            <a:pPr lvl="1"/>
            <a:r>
              <a:rPr lang="en-US" sz="2000" dirty="0"/>
              <a:t>Shampoo companies create new “dandruff shampoo” brands in response to Chic/Stellar merger </a:t>
            </a:r>
          </a:p>
          <a:p>
            <a:pPr lvl="1"/>
            <a:r>
              <a:rPr lang="en-US" sz="2000" dirty="0"/>
              <a:t>Merger of 2 “healthy” cereal brands lead rivals to begin stress heath benefits of their brands</a:t>
            </a:r>
          </a:p>
          <a:p>
            <a:r>
              <a:rPr lang="en-US" sz="2400" dirty="0"/>
              <a:t>These responses (including repositioning) may involve some sunk costs</a:t>
            </a:r>
          </a:p>
          <a:p>
            <a:pPr lvl="1"/>
            <a:r>
              <a:rPr lang="en-US" sz="2000" dirty="0"/>
              <a:t>Repositioning that takes longer and involves sunk costs is treated like “new entry”</a:t>
            </a:r>
          </a:p>
          <a:p>
            <a:endParaRPr lang="en-US" sz="2400" dirty="0"/>
          </a:p>
        </p:txBody>
      </p:sp>
      <p:sp>
        <p:nvSpPr>
          <p:cNvPr id="4" name="Slide Number Placeholder 3">
            <a:extLst>
              <a:ext uri="{FF2B5EF4-FFF2-40B4-BE49-F238E27FC236}">
                <a16:creationId xmlns:a16="http://schemas.microsoft.com/office/drawing/2014/main" id="{F94F3976-A993-476B-BAE7-1A0C607D1775}"/>
              </a:ext>
            </a:extLst>
          </p:cNvPr>
          <p:cNvSpPr>
            <a:spLocks noGrp="1"/>
          </p:cNvSpPr>
          <p:nvPr>
            <p:ph type="sldNum" sz="quarter" idx="12"/>
          </p:nvPr>
        </p:nvSpPr>
        <p:spPr/>
        <p:txBody>
          <a:bodyPr/>
          <a:lstStyle/>
          <a:p>
            <a:fld id="{A3FA0A93-60EE-4E9D-852F-604094E61050}" type="slidenum">
              <a:rPr lang="en-US" smtClean="0"/>
              <a:t>54</a:t>
            </a:fld>
            <a:endParaRPr lang="en-US"/>
          </a:p>
        </p:txBody>
      </p:sp>
    </p:spTree>
    <p:extLst>
      <p:ext uri="{BB962C8B-B14F-4D97-AF65-F5344CB8AC3E}">
        <p14:creationId xmlns:p14="http://schemas.microsoft.com/office/powerpoint/2010/main" val="164420179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924FF-042D-4A3A-BC77-F67BD0EDF418}"/>
              </a:ext>
            </a:extLst>
          </p:cNvPr>
          <p:cNvSpPr>
            <a:spLocks noGrp="1"/>
          </p:cNvSpPr>
          <p:nvPr>
            <p:ph type="title"/>
          </p:nvPr>
        </p:nvSpPr>
        <p:spPr>
          <a:xfrm>
            <a:off x="809625" y="365125"/>
            <a:ext cx="10515600" cy="1325563"/>
          </a:xfrm>
        </p:spPr>
        <p:txBody>
          <a:bodyPr/>
          <a:lstStyle/>
          <a:p>
            <a:r>
              <a:rPr lang="en-US" dirty="0"/>
              <a:t>Analysis of “Repositioning” as Rapid Entry</a:t>
            </a:r>
          </a:p>
        </p:txBody>
      </p:sp>
      <p:sp>
        <p:nvSpPr>
          <p:cNvPr id="3" name="Content Placeholder 2">
            <a:extLst>
              <a:ext uri="{FF2B5EF4-FFF2-40B4-BE49-F238E27FC236}">
                <a16:creationId xmlns:a16="http://schemas.microsoft.com/office/drawing/2014/main" id="{7F969449-AA69-4521-984F-2DBD0B4ABE4F}"/>
              </a:ext>
            </a:extLst>
          </p:cNvPr>
          <p:cNvSpPr>
            <a:spLocks noGrp="1"/>
          </p:cNvSpPr>
          <p:nvPr>
            <p:ph idx="1"/>
          </p:nvPr>
        </p:nvSpPr>
        <p:spPr>
          <a:xfrm>
            <a:off x="809625" y="1395413"/>
            <a:ext cx="7029450" cy="5097462"/>
          </a:xfrm>
        </p:spPr>
        <p:txBody>
          <a:bodyPr>
            <a:normAutofit/>
          </a:bodyPr>
          <a:lstStyle/>
          <a:p>
            <a:r>
              <a:rPr lang="en-US" sz="2000" dirty="0">
                <a:solidFill>
                  <a:srgbClr val="C00000"/>
                </a:solidFill>
              </a:rPr>
              <a:t>Even if no sunk capital costs of entry, there may be impediments or constraints on shifting production or repositioning</a:t>
            </a:r>
          </a:p>
          <a:p>
            <a:pPr lvl="1"/>
            <a:r>
              <a:rPr lang="en-US" sz="1800" dirty="0"/>
              <a:t>Switching costs </a:t>
            </a:r>
          </a:p>
          <a:p>
            <a:pPr lvl="1"/>
            <a:r>
              <a:rPr lang="en-US" sz="1800" dirty="0"/>
              <a:t>Capacity constraints </a:t>
            </a:r>
          </a:p>
          <a:p>
            <a:pPr lvl="1"/>
            <a:r>
              <a:rPr lang="en-US" sz="1800" dirty="0"/>
              <a:t>Long term contracts that prevent switching capacity over</a:t>
            </a:r>
          </a:p>
          <a:p>
            <a:pPr lvl="1"/>
            <a:r>
              <a:rPr lang="en-US" sz="1800" dirty="0"/>
              <a:t> Invariant product differentiation (which can limit demand)</a:t>
            </a:r>
          </a:p>
          <a:p>
            <a:pPr lvl="1"/>
            <a:r>
              <a:rPr lang="en-US" sz="1800" dirty="0">
                <a:solidFill>
                  <a:srgbClr val="0070C0"/>
                </a:solidFill>
              </a:rPr>
              <a:t>Lack of interest by potential repositioning firm</a:t>
            </a:r>
          </a:p>
          <a:p>
            <a:pPr lvl="1"/>
            <a:r>
              <a:rPr lang="en-US" sz="1800" dirty="0"/>
              <a:t>Loss of product-2 profits if shift capacity &amp; production </a:t>
            </a:r>
            <a:br>
              <a:rPr lang="en-US" sz="1800" dirty="0"/>
            </a:br>
            <a:r>
              <a:rPr lang="en-US" sz="1800" dirty="0"/>
              <a:t>into the product-1 market</a:t>
            </a:r>
          </a:p>
          <a:p>
            <a:r>
              <a:rPr lang="en-US" sz="2000" dirty="0"/>
              <a:t>HMGs look to:</a:t>
            </a:r>
            <a:endParaRPr lang="en-US" sz="3200" dirty="0"/>
          </a:p>
          <a:p>
            <a:pPr lvl="1"/>
            <a:r>
              <a:rPr lang="en-US" sz="1800" dirty="0"/>
              <a:t>Previous history of switching back and forth </a:t>
            </a:r>
          </a:p>
          <a:p>
            <a:pPr lvl="1"/>
            <a:r>
              <a:rPr lang="en-US" sz="1800" dirty="0"/>
              <a:t>Price effects of previous switching, if data available </a:t>
            </a:r>
          </a:p>
          <a:p>
            <a:pPr lvl="1"/>
            <a:r>
              <a:rPr lang="en-US" sz="1800" dirty="0"/>
              <a:t>Impediments/constraints on shifting production</a:t>
            </a:r>
          </a:p>
          <a:p>
            <a:pPr lvl="1"/>
            <a:r>
              <a:rPr lang="en-US" sz="1800" dirty="0"/>
              <a:t>Speed of brand extensions and repositioning</a:t>
            </a:r>
            <a:endParaRPr lang="en-US" sz="2800" dirty="0"/>
          </a:p>
          <a:p>
            <a:pPr lvl="1"/>
            <a:endParaRPr lang="en-US" sz="1800" dirty="0"/>
          </a:p>
          <a:p>
            <a:pPr marL="457200" lvl="1" indent="0">
              <a:buNone/>
            </a:pPr>
            <a:endParaRPr lang="en-US" sz="2800" dirty="0"/>
          </a:p>
          <a:p>
            <a:endParaRPr lang="en-US" sz="2000" dirty="0"/>
          </a:p>
        </p:txBody>
      </p:sp>
      <p:sp>
        <p:nvSpPr>
          <p:cNvPr id="4" name="Slide Number Placeholder 3">
            <a:extLst>
              <a:ext uri="{FF2B5EF4-FFF2-40B4-BE49-F238E27FC236}">
                <a16:creationId xmlns:a16="http://schemas.microsoft.com/office/drawing/2014/main" id="{8EE840F3-EE6A-474C-ABC8-831FCD9EC6FD}"/>
              </a:ext>
            </a:extLst>
          </p:cNvPr>
          <p:cNvSpPr>
            <a:spLocks noGrp="1"/>
          </p:cNvSpPr>
          <p:nvPr>
            <p:ph type="sldNum" sz="quarter" idx="12"/>
          </p:nvPr>
        </p:nvSpPr>
        <p:spPr/>
        <p:txBody>
          <a:bodyPr/>
          <a:lstStyle/>
          <a:p>
            <a:fld id="{A3FA0A93-60EE-4E9D-852F-604094E61050}" type="slidenum">
              <a:rPr lang="en-US" smtClean="0"/>
              <a:t>55</a:t>
            </a:fld>
            <a:endParaRPr lang="en-US"/>
          </a:p>
        </p:txBody>
      </p:sp>
      <p:cxnSp>
        <p:nvCxnSpPr>
          <p:cNvPr id="10" name="Straight Arrow Connector 9">
            <a:extLst>
              <a:ext uri="{FF2B5EF4-FFF2-40B4-BE49-F238E27FC236}">
                <a16:creationId xmlns:a16="http://schemas.microsoft.com/office/drawing/2014/main" id="{703784B8-186F-47D8-8DF1-602A9B5564F1}"/>
              </a:ext>
            </a:extLst>
          </p:cNvPr>
          <p:cNvCxnSpPr>
            <a:cxnSpLocks/>
          </p:cNvCxnSpPr>
          <p:nvPr/>
        </p:nvCxnSpPr>
        <p:spPr>
          <a:xfrm flipH="1">
            <a:off x="7335520" y="3361912"/>
            <a:ext cx="574992" cy="17376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6EF733FE-342B-4343-9F99-49BBEE2D4175}"/>
              </a:ext>
            </a:extLst>
          </p:cNvPr>
          <p:cNvSpPr txBox="1"/>
          <p:nvPr/>
        </p:nvSpPr>
        <p:spPr>
          <a:xfrm>
            <a:off x="8253411" y="2189818"/>
            <a:ext cx="3071813" cy="1754326"/>
          </a:xfrm>
          <a:prstGeom prst="rect">
            <a:avLst/>
          </a:prstGeom>
          <a:noFill/>
          <a:ln w="57150">
            <a:solidFill>
              <a:srgbClr val="0070C0"/>
            </a:solidFill>
          </a:ln>
        </p:spPr>
        <p:txBody>
          <a:bodyPr wrap="square" rtlCol="0">
            <a:spAutoFit/>
          </a:bodyPr>
          <a:lstStyle/>
          <a:p>
            <a:pPr algn="ctr"/>
            <a:r>
              <a:rPr lang="en-US" sz="1800" b="1" dirty="0">
                <a:solidFill>
                  <a:srgbClr val="0070C0"/>
                </a:solidFill>
              </a:rPr>
              <a:t>If switching over capacity means reducing output in the other product, that could lead to price increases, that would limit incentive to switch.  (</a:t>
            </a:r>
            <a:r>
              <a:rPr lang="en-US" sz="1800" b="1" i="1" dirty="0">
                <a:solidFill>
                  <a:srgbClr val="0070C0"/>
                </a:solidFill>
              </a:rPr>
              <a:t>See also next slide)</a:t>
            </a:r>
            <a:endParaRPr lang="en-US" sz="1600" b="1" i="1" dirty="0">
              <a:solidFill>
                <a:srgbClr val="0070C0"/>
              </a:solidFill>
            </a:endParaRPr>
          </a:p>
        </p:txBody>
      </p:sp>
    </p:spTree>
    <p:extLst>
      <p:ext uri="{BB962C8B-B14F-4D97-AF65-F5344CB8AC3E}">
        <p14:creationId xmlns:p14="http://schemas.microsoft.com/office/powerpoint/2010/main" val="9452353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8BF0F-1AD4-4708-B5AA-BA2EB31E5296}"/>
              </a:ext>
            </a:extLst>
          </p:cNvPr>
          <p:cNvSpPr>
            <a:spLocks noGrp="1"/>
          </p:cNvSpPr>
          <p:nvPr>
            <p:ph type="title"/>
          </p:nvPr>
        </p:nvSpPr>
        <p:spPr>
          <a:xfrm>
            <a:off x="447675" y="187186"/>
            <a:ext cx="10515600" cy="1325563"/>
          </a:xfrm>
        </p:spPr>
        <p:txBody>
          <a:bodyPr/>
          <a:lstStyle/>
          <a:p>
            <a:r>
              <a:rPr lang="en-US" dirty="0"/>
              <a:t>An Extreme Theory of Repositioning </a:t>
            </a:r>
          </a:p>
        </p:txBody>
      </p:sp>
      <p:sp>
        <p:nvSpPr>
          <p:cNvPr id="3" name="Content Placeholder 2">
            <a:extLst>
              <a:ext uri="{FF2B5EF4-FFF2-40B4-BE49-F238E27FC236}">
                <a16:creationId xmlns:a16="http://schemas.microsoft.com/office/drawing/2014/main" id="{1E6088D1-7596-4250-B272-83EA18FB69BB}"/>
              </a:ext>
            </a:extLst>
          </p:cNvPr>
          <p:cNvSpPr>
            <a:spLocks noGrp="1"/>
          </p:cNvSpPr>
          <p:nvPr>
            <p:ph idx="1"/>
          </p:nvPr>
        </p:nvSpPr>
        <p:spPr>
          <a:xfrm>
            <a:off x="623888" y="1512749"/>
            <a:ext cx="7210425" cy="4351338"/>
          </a:xfrm>
        </p:spPr>
        <p:txBody>
          <a:bodyPr>
            <a:normAutofit lnSpcReduction="10000"/>
          </a:bodyPr>
          <a:lstStyle/>
          <a:p>
            <a:r>
              <a:rPr lang="en-US" sz="2000" dirty="0">
                <a:solidFill>
                  <a:srgbClr val="C00000"/>
                </a:solidFill>
              </a:rPr>
              <a:t>It was once proposed that if there were ANY imports of a product to the US, then the importers should be treated as participants and their entire production capacity should be their assigned market share.</a:t>
            </a:r>
          </a:p>
          <a:p>
            <a:r>
              <a:rPr lang="en-US" sz="2000" dirty="0"/>
              <a:t>This same approach could be followed for pencils, airline capacity, etc.</a:t>
            </a:r>
          </a:p>
          <a:p>
            <a:r>
              <a:rPr lang="en-US" sz="2000" dirty="0">
                <a:solidFill>
                  <a:srgbClr val="C00000"/>
                </a:solidFill>
              </a:rPr>
              <a:t>But this theory was flawed</a:t>
            </a:r>
          </a:p>
          <a:p>
            <a:pPr lvl="1"/>
            <a:r>
              <a:rPr lang="en-US" sz="1800" dirty="0">
                <a:solidFill>
                  <a:srgbClr val="C00000"/>
                </a:solidFill>
              </a:rPr>
              <a:t>If they shifted much production to the US, prices in the home country would rise, which would make further imports into the US less profitable </a:t>
            </a:r>
          </a:p>
          <a:p>
            <a:pPr lvl="1"/>
            <a:r>
              <a:rPr lang="en-US" sz="1800" dirty="0"/>
              <a:t>Also possible that large import increase would lead to higher shipping costs</a:t>
            </a:r>
          </a:p>
          <a:p>
            <a:pPr lvl="1"/>
            <a:r>
              <a:rPr lang="en-US" sz="1800" dirty="0"/>
              <a:t>Long term contracts with current customers also would limit increases in exports to the US</a:t>
            </a:r>
          </a:p>
          <a:p>
            <a:r>
              <a:rPr lang="en-US" sz="2200" dirty="0"/>
              <a:t>As a result, this theory has since been rejected.</a:t>
            </a:r>
          </a:p>
        </p:txBody>
      </p:sp>
      <p:sp>
        <p:nvSpPr>
          <p:cNvPr id="4" name="Slide Number Placeholder 3">
            <a:extLst>
              <a:ext uri="{FF2B5EF4-FFF2-40B4-BE49-F238E27FC236}">
                <a16:creationId xmlns:a16="http://schemas.microsoft.com/office/drawing/2014/main" id="{75A8C26B-3B1B-4E60-AC36-F8FA65529DFD}"/>
              </a:ext>
            </a:extLst>
          </p:cNvPr>
          <p:cNvSpPr>
            <a:spLocks noGrp="1"/>
          </p:cNvSpPr>
          <p:nvPr>
            <p:ph type="sldNum" sz="quarter" idx="12"/>
          </p:nvPr>
        </p:nvSpPr>
        <p:spPr/>
        <p:txBody>
          <a:bodyPr/>
          <a:lstStyle/>
          <a:p>
            <a:fld id="{A3FA0A93-60EE-4E9D-852F-604094E61050}" type="slidenum">
              <a:rPr lang="en-US" smtClean="0"/>
              <a:t>56</a:t>
            </a:fld>
            <a:endParaRPr lang="en-US"/>
          </a:p>
        </p:txBody>
      </p:sp>
      <p:cxnSp>
        <p:nvCxnSpPr>
          <p:cNvPr id="5" name="Straight Arrow Connector 4">
            <a:extLst>
              <a:ext uri="{FF2B5EF4-FFF2-40B4-BE49-F238E27FC236}">
                <a16:creationId xmlns:a16="http://schemas.microsoft.com/office/drawing/2014/main" id="{A4ED93E9-787C-4BDD-A90C-1763C57C1BAD}"/>
              </a:ext>
            </a:extLst>
          </p:cNvPr>
          <p:cNvCxnSpPr>
            <a:cxnSpLocks/>
          </p:cNvCxnSpPr>
          <p:nvPr/>
        </p:nvCxnSpPr>
        <p:spPr>
          <a:xfrm flipH="1" flipV="1">
            <a:off x="7981950" y="2114053"/>
            <a:ext cx="942975" cy="92346"/>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3627E47-9D0A-4FCF-8E20-9952084A426D}"/>
              </a:ext>
            </a:extLst>
          </p:cNvPr>
          <p:cNvSpPr txBox="1"/>
          <p:nvPr/>
        </p:nvSpPr>
        <p:spPr>
          <a:xfrm>
            <a:off x="9072562" y="1894211"/>
            <a:ext cx="2657476" cy="646331"/>
          </a:xfrm>
          <a:prstGeom prst="rect">
            <a:avLst/>
          </a:prstGeom>
          <a:noFill/>
          <a:ln w="57150">
            <a:solidFill>
              <a:srgbClr val="0070C0"/>
            </a:solidFill>
          </a:ln>
        </p:spPr>
        <p:txBody>
          <a:bodyPr wrap="square" rtlCol="0">
            <a:spAutoFit/>
          </a:bodyPr>
          <a:lstStyle/>
          <a:p>
            <a:pPr algn="ctr"/>
            <a:r>
              <a:rPr lang="en-US" sz="1800" b="1" dirty="0">
                <a:solidFill>
                  <a:srgbClr val="0070C0"/>
                </a:solidFill>
              </a:rPr>
              <a:t>Proposed by </a:t>
            </a:r>
          </a:p>
          <a:p>
            <a:pPr algn="ctr"/>
            <a:r>
              <a:rPr lang="en-US" sz="1800" b="1" dirty="0" err="1">
                <a:solidFill>
                  <a:srgbClr val="0070C0"/>
                </a:solidFill>
              </a:rPr>
              <a:t>Landes</a:t>
            </a:r>
            <a:r>
              <a:rPr lang="en-US" sz="1800" b="1" dirty="0">
                <a:solidFill>
                  <a:srgbClr val="0070C0"/>
                </a:solidFill>
              </a:rPr>
              <a:t> &amp; Posner</a:t>
            </a:r>
            <a:endParaRPr lang="en-US" sz="1600" b="1" i="1" dirty="0">
              <a:solidFill>
                <a:srgbClr val="0070C0"/>
              </a:solidFill>
            </a:endParaRPr>
          </a:p>
        </p:txBody>
      </p:sp>
      <p:cxnSp>
        <p:nvCxnSpPr>
          <p:cNvPr id="10" name="Straight Arrow Connector 9">
            <a:extLst>
              <a:ext uri="{FF2B5EF4-FFF2-40B4-BE49-F238E27FC236}">
                <a16:creationId xmlns:a16="http://schemas.microsoft.com/office/drawing/2014/main" id="{1333DF53-F3E1-42B6-86D1-1776C33358F7}"/>
              </a:ext>
            </a:extLst>
          </p:cNvPr>
          <p:cNvCxnSpPr>
            <a:cxnSpLocks/>
          </p:cNvCxnSpPr>
          <p:nvPr/>
        </p:nvCxnSpPr>
        <p:spPr>
          <a:xfrm flipH="1" flipV="1">
            <a:off x="7667625" y="3250157"/>
            <a:ext cx="942975" cy="92346"/>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5FBEDFA-12CB-4F6E-9F40-1A89936C5609}"/>
              </a:ext>
            </a:extLst>
          </p:cNvPr>
          <p:cNvSpPr txBox="1"/>
          <p:nvPr/>
        </p:nvSpPr>
        <p:spPr>
          <a:xfrm>
            <a:off x="8796337" y="3011219"/>
            <a:ext cx="2933701" cy="923330"/>
          </a:xfrm>
          <a:prstGeom prst="rect">
            <a:avLst/>
          </a:prstGeom>
          <a:noFill/>
          <a:ln w="57150">
            <a:solidFill>
              <a:srgbClr val="0070C0"/>
            </a:solidFill>
          </a:ln>
        </p:spPr>
        <p:txBody>
          <a:bodyPr wrap="square" rtlCol="0">
            <a:spAutoFit/>
          </a:bodyPr>
          <a:lstStyle/>
          <a:p>
            <a:pPr algn="ctr"/>
            <a:r>
              <a:rPr lang="en-US" sz="1800" b="1" dirty="0">
                <a:solidFill>
                  <a:srgbClr val="0070C0"/>
                </a:solidFill>
              </a:rPr>
              <a:t>This amounts to assuming that the “supply curve” of imports is perfectly elastic</a:t>
            </a:r>
            <a:endParaRPr lang="en-US" sz="1600" b="1" i="1" dirty="0">
              <a:solidFill>
                <a:srgbClr val="0070C0"/>
              </a:solidFill>
            </a:endParaRPr>
          </a:p>
        </p:txBody>
      </p:sp>
    </p:spTree>
    <p:extLst>
      <p:ext uri="{BB962C8B-B14F-4D97-AF65-F5344CB8AC3E}">
        <p14:creationId xmlns:p14="http://schemas.microsoft.com/office/powerpoint/2010/main" val="65461427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69A46-B0A3-45B7-ACBB-EF6A27D107EC}"/>
              </a:ext>
            </a:extLst>
          </p:cNvPr>
          <p:cNvSpPr>
            <a:spLocks noGrp="1"/>
          </p:cNvSpPr>
          <p:nvPr>
            <p:ph type="title"/>
          </p:nvPr>
        </p:nvSpPr>
        <p:spPr/>
        <p:txBody>
          <a:bodyPr>
            <a:normAutofit/>
          </a:bodyPr>
          <a:lstStyle/>
          <a:p>
            <a:r>
              <a:rPr lang="en-US" sz="2800" dirty="0"/>
              <a:t>Entry Analysis in </a:t>
            </a:r>
            <a:r>
              <a:rPr lang="en-US" sz="2800" i="1" dirty="0"/>
              <a:t>U.S. v. </a:t>
            </a:r>
            <a:r>
              <a:rPr lang="en-US" sz="2800" i="1" dirty="0" err="1"/>
              <a:t>Bazaarvoice</a:t>
            </a:r>
            <a:r>
              <a:rPr lang="en-US" sz="2800" i="1" dirty="0"/>
              <a:t> </a:t>
            </a:r>
            <a:r>
              <a:rPr lang="en-US" sz="2800" dirty="0"/>
              <a:t>(N.D. Cal. 2014)</a:t>
            </a:r>
            <a:r>
              <a:rPr lang="en-US" sz="2800" i="1" dirty="0"/>
              <a:t> </a:t>
            </a:r>
          </a:p>
        </p:txBody>
      </p:sp>
      <p:sp>
        <p:nvSpPr>
          <p:cNvPr id="3" name="Text Placeholder 2">
            <a:extLst>
              <a:ext uri="{FF2B5EF4-FFF2-40B4-BE49-F238E27FC236}">
                <a16:creationId xmlns:a16="http://schemas.microsoft.com/office/drawing/2014/main" id="{5819C624-B4F6-4600-A1CC-50EC81E73222}"/>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C491BB5D-4213-4A8A-9E55-33266FB87C7D}"/>
              </a:ext>
            </a:extLst>
          </p:cNvPr>
          <p:cNvSpPr>
            <a:spLocks noGrp="1"/>
          </p:cNvSpPr>
          <p:nvPr>
            <p:ph type="sldNum" sz="quarter" idx="12"/>
          </p:nvPr>
        </p:nvSpPr>
        <p:spPr/>
        <p:txBody>
          <a:bodyPr/>
          <a:lstStyle/>
          <a:p>
            <a:fld id="{A3FA0A93-60EE-4E9D-852F-604094E61050}" type="slidenum">
              <a:rPr lang="en-US" smtClean="0"/>
              <a:t>57</a:t>
            </a:fld>
            <a:endParaRPr lang="en-US"/>
          </a:p>
        </p:txBody>
      </p:sp>
    </p:spTree>
    <p:extLst>
      <p:ext uri="{BB962C8B-B14F-4D97-AF65-F5344CB8AC3E}">
        <p14:creationId xmlns:p14="http://schemas.microsoft.com/office/powerpoint/2010/main" val="59884575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21485-6F5F-465D-B5C9-85D6D0B57FCB}"/>
              </a:ext>
            </a:extLst>
          </p:cNvPr>
          <p:cNvSpPr>
            <a:spLocks noGrp="1"/>
          </p:cNvSpPr>
          <p:nvPr>
            <p:ph type="title"/>
          </p:nvPr>
        </p:nvSpPr>
        <p:spPr/>
        <p:txBody>
          <a:bodyPr/>
          <a:lstStyle/>
          <a:p>
            <a:r>
              <a:rPr lang="en-US" dirty="0" err="1"/>
              <a:t>Bazaarvoice</a:t>
            </a:r>
            <a:r>
              <a:rPr lang="en-US" dirty="0"/>
              <a:t>/</a:t>
            </a:r>
            <a:r>
              <a:rPr lang="en-US" dirty="0" err="1"/>
              <a:t>PowerReviews</a:t>
            </a:r>
            <a:r>
              <a:rPr lang="en-US" dirty="0"/>
              <a:t> Proposed Merger</a:t>
            </a:r>
          </a:p>
        </p:txBody>
      </p:sp>
      <p:sp>
        <p:nvSpPr>
          <p:cNvPr id="3" name="Content Placeholder 2">
            <a:extLst>
              <a:ext uri="{FF2B5EF4-FFF2-40B4-BE49-F238E27FC236}">
                <a16:creationId xmlns:a16="http://schemas.microsoft.com/office/drawing/2014/main" id="{A7EAEE05-5F7E-4761-914E-5B8E66F481D1}"/>
              </a:ext>
            </a:extLst>
          </p:cNvPr>
          <p:cNvSpPr>
            <a:spLocks noGrp="1"/>
          </p:cNvSpPr>
          <p:nvPr>
            <p:ph idx="1"/>
          </p:nvPr>
        </p:nvSpPr>
        <p:spPr>
          <a:xfrm>
            <a:off x="838200" y="1690687"/>
            <a:ext cx="8134350" cy="4802187"/>
          </a:xfrm>
        </p:spPr>
        <p:txBody>
          <a:bodyPr>
            <a:normAutofit fontScale="77500" lnSpcReduction="20000"/>
          </a:bodyPr>
          <a:lstStyle/>
          <a:p>
            <a:r>
              <a:rPr lang="en-US" dirty="0"/>
              <a:t>A consummated merger attacked by the DOJ</a:t>
            </a:r>
          </a:p>
          <a:p>
            <a:r>
              <a:rPr lang="en-US" dirty="0"/>
              <a:t>Product market </a:t>
            </a:r>
          </a:p>
          <a:p>
            <a:pPr lvl="1"/>
            <a:r>
              <a:rPr lang="en-US" dirty="0"/>
              <a:t>Syndicated online “Ratings and Reviews” software</a:t>
            </a:r>
          </a:p>
          <a:p>
            <a:r>
              <a:rPr lang="en-US" dirty="0"/>
              <a:t>Post-merger market share = 41% (BV) + 15% (PR) = 56%</a:t>
            </a:r>
          </a:p>
          <a:p>
            <a:r>
              <a:rPr lang="en-US" dirty="0" err="1"/>
              <a:t>Bazaarvoice</a:t>
            </a:r>
            <a:r>
              <a:rPr lang="en-US" dirty="0"/>
              <a:t> pointed to a number of possible rapid entrants</a:t>
            </a:r>
          </a:p>
          <a:p>
            <a:pPr lvl="1"/>
            <a:r>
              <a:rPr lang="en-US" dirty="0"/>
              <a:t>Expansion by fringe suppliers</a:t>
            </a:r>
          </a:p>
          <a:p>
            <a:pPr lvl="1"/>
            <a:r>
              <a:rPr lang="en-US" dirty="0"/>
              <a:t>Amazon, Google, Facebook, various small firms that could enter or expand</a:t>
            </a:r>
          </a:p>
          <a:p>
            <a:r>
              <a:rPr lang="en-US" dirty="0"/>
              <a:t>Court rejected this rebuttal evidence of easy entry</a:t>
            </a:r>
          </a:p>
          <a:p>
            <a:pPr lvl="1"/>
            <a:r>
              <a:rPr lang="en-US" dirty="0"/>
              <a:t>Network effects and switching costs</a:t>
            </a:r>
          </a:p>
          <a:p>
            <a:pPr lvl="1"/>
            <a:r>
              <a:rPr lang="en-US" dirty="0"/>
              <a:t>Expertise in “moderation and analytics”</a:t>
            </a:r>
          </a:p>
          <a:p>
            <a:pPr lvl="1"/>
            <a:r>
              <a:rPr lang="en-US" dirty="0"/>
              <a:t>Reputation effects</a:t>
            </a:r>
          </a:p>
          <a:p>
            <a:pPr lvl="1"/>
            <a:r>
              <a:rPr lang="en-US" dirty="0">
                <a:solidFill>
                  <a:srgbClr val="C00000"/>
                </a:solidFill>
              </a:rPr>
              <a:t>BV’s own statements in IPO documents &amp; statements to the SEC</a:t>
            </a:r>
          </a:p>
          <a:p>
            <a:pPr lvl="1"/>
            <a:r>
              <a:rPr lang="en-US" dirty="0"/>
              <a:t>Various facts in testimony about the identified potential entrants</a:t>
            </a:r>
          </a:p>
          <a:p>
            <a:pPr lvl="1"/>
            <a:r>
              <a:rPr lang="en-US" dirty="0"/>
              <a:t>Failure of small firms to achieve much success so far </a:t>
            </a:r>
          </a:p>
          <a:p>
            <a:pPr lvl="1"/>
            <a:r>
              <a:rPr lang="en-US" dirty="0"/>
              <a:t>No evidence of likely entry by Amazon, FB or Google</a:t>
            </a:r>
          </a:p>
        </p:txBody>
      </p:sp>
      <p:sp>
        <p:nvSpPr>
          <p:cNvPr id="4" name="Slide Number Placeholder 3">
            <a:extLst>
              <a:ext uri="{FF2B5EF4-FFF2-40B4-BE49-F238E27FC236}">
                <a16:creationId xmlns:a16="http://schemas.microsoft.com/office/drawing/2014/main" id="{E6C82BAF-F0F7-4448-89D5-167EFC1FBC52}"/>
              </a:ext>
            </a:extLst>
          </p:cNvPr>
          <p:cNvSpPr>
            <a:spLocks noGrp="1"/>
          </p:cNvSpPr>
          <p:nvPr>
            <p:ph type="sldNum" sz="quarter" idx="12"/>
          </p:nvPr>
        </p:nvSpPr>
        <p:spPr/>
        <p:txBody>
          <a:bodyPr/>
          <a:lstStyle/>
          <a:p>
            <a:fld id="{A3FA0A93-60EE-4E9D-852F-604094E61050}" type="slidenum">
              <a:rPr lang="en-US" smtClean="0"/>
              <a:t>58</a:t>
            </a:fld>
            <a:endParaRPr lang="en-US"/>
          </a:p>
        </p:txBody>
      </p:sp>
    </p:spTree>
    <p:extLst>
      <p:ext uri="{BB962C8B-B14F-4D97-AF65-F5344CB8AC3E}">
        <p14:creationId xmlns:p14="http://schemas.microsoft.com/office/powerpoint/2010/main" val="318499584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37795-BE57-49C6-8D8D-142D56B3417A}"/>
              </a:ext>
            </a:extLst>
          </p:cNvPr>
          <p:cNvSpPr>
            <a:spLocks noGrp="1"/>
          </p:cNvSpPr>
          <p:nvPr>
            <p:ph type="title"/>
          </p:nvPr>
        </p:nvSpPr>
        <p:spPr/>
        <p:txBody>
          <a:bodyPr/>
          <a:lstStyle/>
          <a:p>
            <a:r>
              <a:rPr lang="en-US" i="1" dirty="0" err="1"/>
              <a:t>Bazaarvoice</a:t>
            </a:r>
            <a:r>
              <a:rPr lang="en-US" i="1" dirty="0"/>
              <a:t> </a:t>
            </a:r>
            <a:r>
              <a:rPr lang="en-US" dirty="0"/>
              <a:t>Opinion on Expansion by Fringe Suppliers</a:t>
            </a:r>
          </a:p>
        </p:txBody>
      </p:sp>
      <p:sp>
        <p:nvSpPr>
          <p:cNvPr id="3" name="Content Placeholder 2">
            <a:extLst>
              <a:ext uri="{FF2B5EF4-FFF2-40B4-BE49-F238E27FC236}">
                <a16:creationId xmlns:a16="http://schemas.microsoft.com/office/drawing/2014/main" id="{A939804C-73E6-439A-9217-3ACB8C4FB7DB}"/>
              </a:ext>
            </a:extLst>
          </p:cNvPr>
          <p:cNvSpPr>
            <a:spLocks noGrp="1"/>
          </p:cNvSpPr>
          <p:nvPr>
            <p:ph idx="1"/>
          </p:nvPr>
        </p:nvSpPr>
        <p:spPr>
          <a:xfrm>
            <a:off x="838200" y="1825625"/>
            <a:ext cx="9433560" cy="4351338"/>
          </a:xfrm>
        </p:spPr>
        <p:txBody>
          <a:bodyPr>
            <a:normAutofit/>
          </a:bodyPr>
          <a:lstStyle/>
          <a:p>
            <a:pPr marL="0" indent="0">
              <a:buNone/>
            </a:pPr>
            <a:r>
              <a:rPr lang="en-US" sz="2000" b="0" i="0" u="none" strike="noStrike" baseline="0" dirty="0">
                <a:solidFill>
                  <a:srgbClr val="000000"/>
                </a:solidFill>
                <a:latin typeface="Times New Roman" panose="02020603050405020304" pitchFamily="18" charset="0"/>
              </a:rPr>
              <a:t>“The Court must determine whether entry or expansion would be timely, likely, and sufficient to replace the competitive constraint </a:t>
            </a:r>
            <a:r>
              <a:rPr lang="en-US" sz="2000" b="0" i="0" u="none" strike="noStrike" baseline="0" dirty="0" err="1">
                <a:solidFill>
                  <a:srgbClr val="000000"/>
                </a:solidFill>
                <a:latin typeface="Times New Roman" panose="02020603050405020304" pitchFamily="18" charset="0"/>
              </a:rPr>
              <a:t>PowerReviews</a:t>
            </a:r>
            <a:r>
              <a:rPr lang="en-US" sz="2000" b="0" i="0" u="none" strike="noStrike" baseline="0" dirty="0">
                <a:solidFill>
                  <a:srgbClr val="000000"/>
                </a:solidFill>
                <a:latin typeface="Times New Roman" panose="02020603050405020304" pitchFamily="18" charset="0"/>
              </a:rPr>
              <a:t> would have provided absent the acquisition. </a:t>
            </a:r>
          </a:p>
          <a:p>
            <a:pPr marL="0" indent="0">
              <a:buNone/>
            </a:pPr>
            <a:r>
              <a:rPr lang="en-US" sz="2000" b="0" i="0" u="none" strike="noStrike" baseline="0" dirty="0">
                <a:solidFill>
                  <a:srgbClr val="000000"/>
                </a:solidFill>
                <a:latin typeface="Times New Roman" panose="02020603050405020304" pitchFamily="18" charset="0"/>
              </a:rPr>
              <a:t>There are a number of providers of R&amp;R platforms in the relevant market that compete with </a:t>
            </a:r>
            <a:r>
              <a:rPr lang="en-US" sz="2000" b="0" i="0" u="none" strike="noStrike" baseline="0" dirty="0" err="1">
                <a:solidFill>
                  <a:srgbClr val="000000"/>
                </a:solidFill>
                <a:latin typeface="Times New Roman" panose="02020603050405020304" pitchFamily="18" charset="0"/>
              </a:rPr>
              <a:t>Bazaarvoice</a:t>
            </a:r>
            <a:r>
              <a:rPr lang="en-US" sz="2000" b="0" i="0" u="none" strike="noStrike" baseline="0" dirty="0">
                <a:solidFill>
                  <a:srgbClr val="000000"/>
                </a:solidFill>
                <a:latin typeface="Times New Roman" panose="02020603050405020304" pitchFamily="18" charset="0"/>
              </a:rPr>
              <a:t> for customers, and </a:t>
            </a:r>
            <a:r>
              <a:rPr lang="en-US" sz="2000" b="0" i="0" u="none" strike="noStrike" baseline="0" dirty="0" err="1">
                <a:solidFill>
                  <a:srgbClr val="000000"/>
                </a:solidFill>
                <a:latin typeface="Times New Roman" panose="02020603050405020304" pitchFamily="18" charset="0"/>
              </a:rPr>
              <a:t>Bazaarvoice</a:t>
            </a:r>
            <a:r>
              <a:rPr lang="en-US" sz="2000" b="0" i="0" u="none" strike="noStrike" baseline="0" dirty="0">
                <a:solidFill>
                  <a:srgbClr val="000000"/>
                </a:solidFill>
                <a:latin typeface="Times New Roman" panose="02020603050405020304" pitchFamily="18" charset="0"/>
              </a:rPr>
              <a:t> treats them as competitors.” </a:t>
            </a:r>
            <a:br>
              <a:rPr lang="en-US" sz="2000" b="0" i="0" u="none" strike="noStrike" baseline="0" dirty="0">
                <a:solidFill>
                  <a:srgbClr val="000000"/>
                </a:solidFill>
                <a:latin typeface="Times New Roman" panose="02020603050405020304" pitchFamily="18" charset="0"/>
              </a:rPr>
            </a:br>
            <a:endParaRPr lang="en-US" sz="2000" b="0" i="0" u="none" strike="noStrike" baseline="0" dirty="0">
              <a:solidFill>
                <a:srgbClr val="000000"/>
              </a:solidFill>
              <a:latin typeface="Times New Roman" panose="02020603050405020304" pitchFamily="18" charset="0"/>
            </a:endParaRPr>
          </a:p>
          <a:p>
            <a:pPr marL="0" indent="0">
              <a:buNone/>
            </a:pPr>
            <a:r>
              <a:rPr lang="en-US" sz="2000" b="0" i="1" u="none" strike="noStrike" baseline="0" dirty="0">
                <a:solidFill>
                  <a:srgbClr val="000000"/>
                </a:solidFill>
                <a:latin typeface="Times New Roman" panose="02020603050405020304" pitchFamily="18" charset="0"/>
              </a:rPr>
              <a:t>But as Dr. Shapiro testified, </a:t>
            </a:r>
            <a:br>
              <a:rPr lang="en-US" sz="2000" b="0" i="0" u="none" strike="noStrike" baseline="0" dirty="0">
                <a:solidFill>
                  <a:srgbClr val="000000"/>
                </a:solidFill>
                <a:latin typeface="Times New Roman" panose="02020603050405020304" pitchFamily="18" charset="0"/>
              </a:rPr>
            </a:br>
            <a:r>
              <a:rPr lang="en-US" sz="2000" b="0" i="0" u="none" strike="noStrike" baseline="0" dirty="0">
                <a:solidFill>
                  <a:srgbClr val="C00000"/>
                </a:solidFill>
                <a:latin typeface="Times New Roman" panose="02020603050405020304" pitchFamily="18" charset="0"/>
              </a:rPr>
              <a:t>“if these products offered by these fringe suppliers were almost as good as what </a:t>
            </a:r>
            <a:r>
              <a:rPr lang="en-US" sz="2000" b="0" i="0" u="none" strike="noStrike" baseline="0" dirty="0" err="1">
                <a:solidFill>
                  <a:srgbClr val="C00000"/>
                </a:solidFill>
                <a:latin typeface="Times New Roman" panose="02020603050405020304" pitchFamily="18" charset="0"/>
              </a:rPr>
              <a:t>PowerReviews</a:t>
            </a:r>
            <a:r>
              <a:rPr lang="en-US" sz="2000" b="0" i="0" u="none" strike="noStrike" baseline="0" dirty="0">
                <a:solidFill>
                  <a:srgbClr val="C00000"/>
                </a:solidFill>
                <a:latin typeface="Times New Roman" panose="02020603050405020304" pitchFamily="18" charset="0"/>
              </a:rPr>
              <a:t> is offering, [one] would expect their commercial success to be also close to that of </a:t>
            </a:r>
            <a:r>
              <a:rPr lang="en-US" sz="2000" b="0" i="0" u="none" strike="noStrike" baseline="0" dirty="0" err="1">
                <a:solidFill>
                  <a:srgbClr val="C00000"/>
                </a:solidFill>
                <a:latin typeface="Times New Roman" panose="02020603050405020304" pitchFamily="18" charset="0"/>
              </a:rPr>
              <a:t>PowerReviews</a:t>
            </a:r>
            <a:r>
              <a:rPr lang="en-US" sz="2000" b="0" i="0" u="none" strike="noStrike" baseline="0" dirty="0">
                <a:solidFill>
                  <a:srgbClr val="C00000"/>
                </a:solidFill>
                <a:latin typeface="Times New Roman" panose="02020603050405020304" pitchFamily="18" charset="0"/>
              </a:rPr>
              <a:t>,” None has achieved any meaningful level of commercial success in providing R&amp;R platforms to domestic customers. </a:t>
            </a:r>
            <a:endParaRPr lang="en-US" sz="2000" dirty="0">
              <a:solidFill>
                <a:srgbClr val="C00000"/>
              </a:solidFill>
            </a:endParaRPr>
          </a:p>
        </p:txBody>
      </p:sp>
      <p:sp>
        <p:nvSpPr>
          <p:cNvPr id="4" name="Slide Number Placeholder 3">
            <a:extLst>
              <a:ext uri="{FF2B5EF4-FFF2-40B4-BE49-F238E27FC236}">
                <a16:creationId xmlns:a16="http://schemas.microsoft.com/office/drawing/2014/main" id="{3DE509B1-49DB-4BEE-9C52-18DB3D71EBC0}"/>
              </a:ext>
            </a:extLst>
          </p:cNvPr>
          <p:cNvSpPr>
            <a:spLocks noGrp="1"/>
          </p:cNvSpPr>
          <p:nvPr>
            <p:ph type="sldNum" sz="quarter" idx="12"/>
          </p:nvPr>
        </p:nvSpPr>
        <p:spPr/>
        <p:txBody>
          <a:bodyPr/>
          <a:lstStyle/>
          <a:p>
            <a:fld id="{A3FA0A93-60EE-4E9D-852F-604094E61050}" type="slidenum">
              <a:rPr lang="en-US" smtClean="0"/>
              <a:t>59</a:t>
            </a:fld>
            <a:endParaRPr lang="en-US"/>
          </a:p>
        </p:txBody>
      </p:sp>
    </p:spTree>
    <p:extLst>
      <p:ext uri="{BB962C8B-B14F-4D97-AF65-F5344CB8AC3E}">
        <p14:creationId xmlns:p14="http://schemas.microsoft.com/office/powerpoint/2010/main" val="1444874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CCEB5-29CA-4224-BFDD-148F0EABB3DD}"/>
              </a:ext>
            </a:extLst>
          </p:cNvPr>
          <p:cNvSpPr>
            <a:spLocks noGrp="1"/>
          </p:cNvSpPr>
          <p:nvPr>
            <p:ph type="title"/>
          </p:nvPr>
        </p:nvSpPr>
        <p:spPr>
          <a:xfrm>
            <a:off x="196490" y="136525"/>
            <a:ext cx="11014435" cy="1325563"/>
          </a:xfrm>
        </p:spPr>
        <p:txBody>
          <a:bodyPr>
            <a:normAutofit/>
          </a:bodyPr>
          <a:lstStyle/>
          <a:p>
            <a:r>
              <a:rPr lang="en-US" dirty="0"/>
              <a:t>HMGs Distinguish Two Main Types of Entry: Intro &amp; Summary</a:t>
            </a:r>
          </a:p>
        </p:txBody>
      </p:sp>
      <p:sp>
        <p:nvSpPr>
          <p:cNvPr id="3" name="Content Placeholder 2">
            <a:extLst>
              <a:ext uri="{FF2B5EF4-FFF2-40B4-BE49-F238E27FC236}">
                <a16:creationId xmlns:a16="http://schemas.microsoft.com/office/drawing/2014/main" id="{CFC1BC62-17CA-4DB7-B268-05493BFD63D4}"/>
              </a:ext>
            </a:extLst>
          </p:cNvPr>
          <p:cNvSpPr>
            <a:spLocks noGrp="1"/>
          </p:cNvSpPr>
          <p:nvPr>
            <p:ph idx="1"/>
          </p:nvPr>
        </p:nvSpPr>
        <p:spPr>
          <a:xfrm>
            <a:off x="676275" y="1512364"/>
            <a:ext cx="5934075" cy="5209111"/>
          </a:xfrm>
          <a:ln w="38100">
            <a:solidFill>
              <a:schemeClr val="tx1"/>
            </a:solidFill>
          </a:ln>
        </p:spPr>
        <p:txBody>
          <a:bodyPr>
            <a:normAutofit/>
          </a:bodyPr>
          <a:lstStyle/>
          <a:p>
            <a:r>
              <a:rPr lang="en-US" sz="2000" dirty="0">
                <a:solidFill>
                  <a:srgbClr val="C00000"/>
                </a:solidFill>
              </a:rPr>
              <a:t>“New Entry”</a:t>
            </a:r>
          </a:p>
          <a:p>
            <a:pPr lvl="1"/>
            <a:r>
              <a:rPr lang="en-US" sz="1800" dirty="0"/>
              <a:t>Entry involves substantial “sunk costs”</a:t>
            </a:r>
          </a:p>
          <a:p>
            <a:pPr lvl="2"/>
            <a:r>
              <a:rPr lang="en-US" sz="1600" dirty="0">
                <a:solidFill>
                  <a:srgbClr val="C00000"/>
                </a:solidFill>
              </a:rPr>
              <a:t>Sunk costs = irrecoverable costs if exit occurs</a:t>
            </a:r>
          </a:p>
          <a:p>
            <a:pPr lvl="1"/>
            <a:r>
              <a:rPr lang="en-US" sz="1800" dirty="0"/>
              <a:t>New entry is considered </a:t>
            </a:r>
            <a:r>
              <a:rPr lang="en-US" sz="1800" dirty="0">
                <a:solidFill>
                  <a:srgbClr val="C00000"/>
                </a:solidFill>
              </a:rPr>
              <a:t>“easy” </a:t>
            </a:r>
            <a:r>
              <a:rPr lang="en-US" sz="1800" dirty="0"/>
              <a:t>if it satisfies 3 prongs: </a:t>
            </a:r>
          </a:p>
          <a:p>
            <a:pPr lvl="2"/>
            <a:r>
              <a:rPr lang="en-US" sz="1800" i="1" dirty="0">
                <a:solidFill>
                  <a:srgbClr val="C00000"/>
                </a:solidFill>
              </a:rPr>
              <a:t>Timely</a:t>
            </a:r>
          </a:p>
          <a:p>
            <a:pPr lvl="2"/>
            <a:r>
              <a:rPr lang="en-US" sz="1800" i="1" dirty="0">
                <a:solidFill>
                  <a:srgbClr val="C00000"/>
                </a:solidFill>
              </a:rPr>
              <a:t>Likely </a:t>
            </a:r>
          </a:p>
          <a:p>
            <a:pPr lvl="2"/>
            <a:r>
              <a:rPr lang="en-US" sz="1800" i="1" dirty="0">
                <a:solidFill>
                  <a:srgbClr val="C00000"/>
                </a:solidFill>
              </a:rPr>
              <a:t>Sufficient</a:t>
            </a:r>
          </a:p>
          <a:p>
            <a:r>
              <a:rPr lang="en-US" sz="2000" dirty="0">
                <a:solidFill>
                  <a:srgbClr val="C00000"/>
                </a:solidFill>
              </a:rPr>
              <a:t>“Rapid entry” </a:t>
            </a:r>
          </a:p>
          <a:p>
            <a:pPr lvl="1"/>
            <a:r>
              <a:rPr lang="en-US" sz="1800" dirty="0"/>
              <a:t>Entry with low or zero sunk costs</a:t>
            </a:r>
          </a:p>
          <a:p>
            <a:pPr lvl="1"/>
            <a:r>
              <a:rPr lang="en-US" sz="1800" dirty="0"/>
              <a:t>Suppose firms can easily </a:t>
            </a:r>
            <a:r>
              <a:rPr lang="en-US" sz="1800" i="1" dirty="0"/>
              <a:t>enter and exit quickly </a:t>
            </a:r>
            <a:br>
              <a:rPr lang="en-US" sz="1800" i="1" dirty="0"/>
            </a:br>
            <a:r>
              <a:rPr lang="en-US" sz="1800" dirty="0"/>
              <a:t>and at low scale without bearing significant “sunk costs” </a:t>
            </a:r>
          </a:p>
          <a:p>
            <a:pPr lvl="1"/>
            <a:r>
              <a:rPr lang="en-US" sz="1800" dirty="0"/>
              <a:t>If so, it can just exit if prices fall</a:t>
            </a:r>
          </a:p>
          <a:p>
            <a:r>
              <a:rPr lang="en-US" sz="2000" dirty="0">
                <a:solidFill>
                  <a:srgbClr val="C00000"/>
                </a:solidFill>
              </a:rPr>
              <a:t>“Repositioning” </a:t>
            </a:r>
            <a:r>
              <a:rPr lang="en-US" sz="2000" dirty="0"/>
              <a:t>and </a:t>
            </a:r>
            <a:r>
              <a:rPr lang="en-US" sz="2000" dirty="0">
                <a:solidFill>
                  <a:srgbClr val="C00000"/>
                </a:solidFill>
              </a:rPr>
              <a:t>“Brand Extension:”</a:t>
            </a:r>
            <a:r>
              <a:rPr lang="en-US" sz="2000" dirty="0"/>
              <a:t> </a:t>
            </a:r>
          </a:p>
          <a:p>
            <a:pPr lvl="1"/>
            <a:r>
              <a:rPr lang="en-US" sz="1800" dirty="0"/>
              <a:t>Can be rapid or not</a:t>
            </a:r>
            <a:endParaRPr lang="en-US" sz="2000" dirty="0"/>
          </a:p>
        </p:txBody>
      </p:sp>
      <p:sp>
        <p:nvSpPr>
          <p:cNvPr id="4" name="Slide Number Placeholder 3">
            <a:extLst>
              <a:ext uri="{FF2B5EF4-FFF2-40B4-BE49-F238E27FC236}">
                <a16:creationId xmlns:a16="http://schemas.microsoft.com/office/drawing/2014/main" id="{52845D45-EAD3-44D4-BE8C-8FB982633E06}"/>
              </a:ext>
            </a:extLst>
          </p:cNvPr>
          <p:cNvSpPr>
            <a:spLocks noGrp="1"/>
          </p:cNvSpPr>
          <p:nvPr>
            <p:ph type="sldNum" sz="quarter" idx="12"/>
          </p:nvPr>
        </p:nvSpPr>
        <p:spPr/>
        <p:txBody>
          <a:bodyPr/>
          <a:lstStyle/>
          <a:p>
            <a:fld id="{A3FA0A93-60EE-4E9D-852F-604094E61050}" type="slidenum">
              <a:rPr lang="en-US" smtClean="0"/>
              <a:t>6</a:t>
            </a:fld>
            <a:endParaRPr lang="en-US"/>
          </a:p>
        </p:txBody>
      </p:sp>
      <p:sp>
        <p:nvSpPr>
          <p:cNvPr id="6" name="TextBox 5">
            <a:extLst>
              <a:ext uri="{FF2B5EF4-FFF2-40B4-BE49-F238E27FC236}">
                <a16:creationId xmlns:a16="http://schemas.microsoft.com/office/drawing/2014/main" id="{BA2FD238-377C-458E-90AC-57FC7D7FC085}"/>
              </a:ext>
            </a:extLst>
          </p:cNvPr>
          <p:cNvSpPr txBox="1"/>
          <p:nvPr/>
        </p:nvSpPr>
        <p:spPr>
          <a:xfrm>
            <a:off x="7305041" y="1365847"/>
            <a:ext cx="4399280" cy="5078313"/>
          </a:xfrm>
          <a:prstGeom prst="rect">
            <a:avLst/>
          </a:prstGeom>
          <a:noFill/>
          <a:ln w="38100">
            <a:solidFill>
              <a:srgbClr val="0070C0"/>
            </a:solidFill>
          </a:ln>
        </p:spPr>
        <p:txBody>
          <a:bodyPr wrap="square" rtlCol="0">
            <a:spAutoFit/>
          </a:bodyPr>
          <a:lstStyle/>
          <a:p>
            <a:pPr algn="ctr"/>
            <a:r>
              <a:rPr lang="en-US" b="1" i="1" dirty="0">
                <a:solidFill>
                  <a:srgbClr val="C00000"/>
                </a:solidFill>
              </a:rPr>
              <a:t>Sunk Costs: </a:t>
            </a:r>
          </a:p>
          <a:p>
            <a:pPr algn="ctr"/>
            <a:r>
              <a:rPr lang="en-US" b="1" i="1" dirty="0">
                <a:solidFill>
                  <a:srgbClr val="C00000"/>
                </a:solidFill>
              </a:rPr>
              <a:t>“Committed” vs “Uncommitted” Entry </a:t>
            </a:r>
          </a:p>
          <a:p>
            <a:endParaRPr lang="en-US" b="1" i="1" dirty="0">
              <a:solidFill>
                <a:srgbClr val="0070C0"/>
              </a:solidFill>
            </a:endParaRPr>
          </a:p>
          <a:p>
            <a:r>
              <a:rPr lang="en-US" b="1" dirty="0">
                <a:solidFill>
                  <a:srgbClr val="0070C0"/>
                </a:solidFill>
              </a:rPr>
              <a:t>An entrant with </a:t>
            </a:r>
            <a:r>
              <a:rPr lang="en-US" b="1" i="1" dirty="0">
                <a:solidFill>
                  <a:srgbClr val="C00000"/>
                </a:solidFill>
              </a:rPr>
              <a:t>large sunk costs </a:t>
            </a:r>
            <a:r>
              <a:rPr lang="en-US" b="1" dirty="0">
                <a:solidFill>
                  <a:srgbClr val="0070C0"/>
                </a:solidFill>
              </a:rPr>
              <a:t>is </a:t>
            </a:r>
            <a:r>
              <a:rPr lang="en-US" b="1" dirty="0">
                <a:solidFill>
                  <a:srgbClr val="C00000"/>
                </a:solidFill>
              </a:rPr>
              <a:t>“committed” </a:t>
            </a:r>
            <a:r>
              <a:rPr lang="en-US" b="1" dirty="0">
                <a:solidFill>
                  <a:srgbClr val="0070C0"/>
                </a:solidFill>
              </a:rPr>
              <a:t>to the market for the long-haul.  Its entry tends to be long-term because it would sacrifice its sunk costs by exiting.  E.g., Oil Pipelines; Battery Plants</a:t>
            </a:r>
          </a:p>
          <a:p>
            <a:endParaRPr lang="en-US" b="1" dirty="0">
              <a:solidFill>
                <a:srgbClr val="0070C0"/>
              </a:solidFill>
            </a:endParaRPr>
          </a:p>
          <a:p>
            <a:r>
              <a:rPr lang="en-US" b="1" dirty="0">
                <a:solidFill>
                  <a:srgbClr val="0070C0"/>
                </a:solidFill>
              </a:rPr>
              <a:t>An entrant that </a:t>
            </a:r>
            <a:r>
              <a:rPr lang="en-US" b="1" i="1" dirty="0">
                <a:solidFill>
                  <a:srgbClr val="C00000"/>
                </a:solidFill>
              </a:rPr>
              <a:t>lacks sunk costs </a:t>
            </a:r>
            <a:r>
              <a:rPr lang="en-US" b="1" dirty="0">
                <a:solidFill>
                  <a:srgbClr val="0070C0"/>
                </a:solidFill>
              </a:rPr>
              <a:t>is </a:t>
            </a:r>
            <a:r>
              <a:rPr lang="en-US" b="1" dirty="0">
                <a:solidFill>
                  <a:srgbClr val="C00000"/>
                </a:solidFill>
              </a:rPr>
              <a:t>“</a:t>
            </a:r>
            <a:r>
              <a:rPr lang="en-US" b="1" dirty="0" err="1">
                <a:solidFill>
                  <a:srgbClr val="C00000"/>
                </a:solidFill>
              </a:rPr>
              <a:t>uncommited</a:t>
            </a:r>
            <a:r>
              <a:rPr lang="en-US" b="1" dirty="0">
                <a:solidFill>
                  <a:srgbClr val="C00000"/>
                </a:solidFill>
              </a:rPr>
              <a:t>” </a:t>
            </a:r>
            <a:r>
              <a:rPr lang="en-US" b="1" dirty="0">
                <a:solidFill>
                  <a:srgbClr val="0070C0"/>
                </a:solidFill>
              </a:rPr>
              <a:t>to the market. It can enter and exit (expand and contract)  according to the going price. E.g., Oil Refinery (easily change the mix of gasoline, jet fuel, kerosene, etc.); apparel </a:t>
            </a:r>
            <a:r>
              <a:rPr lang="en-US" b="1" dirty="0" err="1">
                <a:solidFill>
                  <a:srgbClr val="0070C0"/>
                </a:solidFill>
              </a:rPr>
              <a:t>mfg</a:t>
            </a:r>
            <a:r>
              <a:rPr lang="en-US" b="1" dirty="0">
                <a:solidFill>
                  <a:srgbClr val="0070C0"/>
                </a:solidFill>
              </a:rPr>
              <a:t> like Zara that can quickly alter styles or types of apparel according to demand; canned food factories (produce all types of products). </a:t>
            </a:r>
          </a:p>
        </p:txBody>
      </p:sp>
      <p:sp>
        <p:nvSpPr>
          <p:cNvPr id="8" name="TextBox 7">
            <a:extLst>
              <a:ext uri="{FF2B5EF4-FFF2-40B4-BE49-F238E27FC236}">
                <a16:creationId xmlns:a16="http://schemas.microsoft.com/office/drawing/2014/main" id="{2F86578D-4983-495E-BD01-657F49AB6FD5}"/>
              </a:ext>
            </a:extLst>
          </p:cNvPr>
          <p:cNvSpPr txBox="1"/>
          <p:nvPr/>
        </p:nvSpPr>
        <p:spPr>
          <a:xfrm>
            <a:off x="3643312" y="2983627"/>
            <a:ext cx="1400134" cy="646331"/>
          </a:xfrm>
          <a:prstGeom prst="rect">
            <a:avLst/>
          </a:prstGeom>
          <a:noFill/>
          <a:ln w="38100">
            <a:solidFill>
              <a:srgbClr val="0070C0"/>
            </a:solidFill>
          </a:ln>
        </p:spPr>
        <p:txBody>
          <a:bodyPr wrap="square" rtlCol="0">
            <a:spAutoFit/>
          </a:bodyPr>
          <a:lstStyle/>
          <a:p>
            <a:r>
              <a:rPr lang="en-US" b="1" i="1" dirty="0">
                <a:solidFill>
                  <a:srgbClr val="0070C0"/>
                </a:solidFill>
              </a:rPr>
              <a:t>3 Prongs to be discussed</a:t>
            </a:r>
          </a:p>
        </p:txBody>
      </p:sp>
      <p:cxnSp>
        <p:nvCxnSpPr>
          <p:cNvPr id="7" name="Straight Arrow Connector 6">
            <a:extLst>
              <a:ext uri="{FF2B5EF4-FFF2-40B4-BE49-F238E27FC236}">
                <a16:creationId xmlns:a16="http://schemas.microsoft.com/office/drawing/2014/main" id="{7B51F032-AF05-4867-9B2D-0381D5438BE9}"/>
              </a:ext>
            </a:extLst>
          </p:cNvPr>
          <p:cNvCxnSpPr>
            <a:cxnSpLocks/>
          </p:cNvCxnSpPr>
          <p:nvPr/>
        </p:nvCxnSpPr>
        <p:spPr>
          <a:xfrm flipH="1">
            <a:off x="3098800" y="3306792"/>
            <a:ext cx="436880" cy="0"/>
          </a:xfrm>
          <a:prstGeom prst="straightConnector1">
            <a:avLst/>
          </a:prstGeom>
          <a:ln w="28575">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C82D4619-813E-4FEB-8AEE-98C99451594D}"/>
              </a:ext>
            </a:extLst>
          </p:cNvPr>
          <p:cNvCxnSpPr>
            <a:cxnSpLocks/>
          </p:cNvCxnSpPr>
          <p:nvPr/>
        </p:nvCxnSpPr>
        <p:spPr>
          <a:xfrm flipH="1">
            <a:off x="3098800" y="3380442"/>
            <a:ext cx="436880" cy="170766"/>
          </a:xfrm>
          <a:prstGeom prst="straightConnector1">
            <a:avLst/>
          </a:prstGeom>
          <a:ln w="28575">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453D803-9F86-4F90-8861-7755D1C80E1B}"/>
              </a:ext>
            </a:extLst>
          </p:cNvPr>
          <p:cNvCxnSpPr>
            <a:cxnSpLocks/>
          </p:cNvCxnSpPr>
          <p:nvPr/>
        </p:nvCxnSpPr>
        <p:spPr>
          <a:xfrm flipH="1" flipV="1">
            <a:off x="3078480" y="3095387"/>
            <a:ext cx="457200" cy="94853"/>
          </a:xfrm>
          <a:prstGeom prst="straightConnector1">
            <a:avLst/>
          </a:prstGeom>
          <a:ln w="28575">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960762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329E8-0D6D-4B0E-8F82-555AFA30ADC7}"/>
              </a:ext>
            </a:extLst>
          </p:cNvPr>
          <p:cNvSpPr>
            <a:spLocks noGrp="1"/>
          </p:cNvSpPr>
          <p:nvPr>
            <p:ph type="title"/>
          </p:nvPr>
        </p:nvSpPr>
        <p:spPr>
          <a:xfrm>
            <a:off x="502920" y="-60369"/>
            <a:ext cx="10515600" cy="1325563"/>
          </a:xfrm>
        </p:spPr>
        <p:txBody>
          <a:bodyPr/>
          <a:lstStyle/>
          <a:p>
            <a:r>
              <a:rPr lang="en-US" i="1" dirty="0" err="1"/>
              <a:t>Bazaarvoice</a:t>
            </a:r>
            <a:r>
              <a:rPr lang="en-US" i="1" dirty="0"/>
              <a:t> </a:t>
            </a:r>
            <a:r>
              <a:rPr lang="en-US" dirty="0"/>
              <a:t>Opinion on Possible Amazon Entry</a:t>
            </a:r>
          </a:p>
        </p:txBody>
      </p:sp>
      <p:sp>
        <p:nvSpPr>
          <p:cNvPr id="3" name="Content Placeholder 2">
            <a:extLst>
              <a:ext uri="{FF2B5EF4-FFF2-40B4-BE49-F238E27FC236}">
                <a16:creationId xmlns:a16="http://schemas.microsoft.com/office/drawing/2014/main" id="{2049CA04-D696-4405-ABDE-EE74DF95BCF1}"/>
              </a:ext>
            </a:extLst>
          </p:cNvPr>
          <p:cNvSpPr>
            <a:spLocks noGrp="1"/>
          </p:cNvSpPr>
          <p:nvPr>
            <p:ph idx="1"/>
          </p:nvPr>
        </p:nvSpPr>
        <p:spPr>
          <a:xfrm>
            <a:off x="502920" y="1091865"/>
            <a:ext cx="7683181" cy="4351338"/>
          </a:xfrm>
        </p:spPr>
        <p:txBody>
          <a:bodyPr>
            <a:normAutofit/>
          </a:bodyPr>
          <a:lstStyle/>
          <a:p>
            <a:r>
              <a:rPr lang="en-US" sz="2000" dirty="0"/>
              <a:t>Amazon provides R&amp;R today on its website.</a:t>
            </a:r>
          </a:p>
          <a:p>
            <a:r>
              <a:rPr lang="en-US" sz="2000" dirty="0"/>
              <a:t> Amazon “has the resources and skill to expand its R&amp;R offering if it chose to”</a:t>
            </a:r>
          </a:p>
          <a:p>
            <a:r>
              <a:rPr lang="en-US" sz="2000" i="1" dirty="0">
                <a:solidFill>
                  <a:srgbClr val="0070C0"/>
                </a:solidFill>
              </a:rPr>
              <a:t>But -- </a:t>
            </a:r>
            <a:r>
              <a:rPr lang="en-US" sz="2000" dirty="0">
                <a:solidFill>
                  <a:srgbClr val="0070C0"/>
                </a:solidFill>
              </a:rPr>
              <a:t>Amazon does not offer it R&amp;R platform to others</a:t>
            </a:r>
          </a:p>
          <a:p>
            <a:r>
              <a:rPr lang="en-US" sz="2000" dirty="0">
                <a:solidFill>
                  <a:srgbClr val="C00000"/>
                </a:solidFill>
              </a:rPr>
              <a:t>“[N]o persuasive evidence that Amazon has plans to enter the R&amp;R market commercially.” </a:t>
            </a:r>
            <a:r>
              <a:rPr lang="en-US" sz="2000" i="1" dirty="0">
                <a:solidFill>
                  <a:srgbClr val="C00000"/>
                </a:solidFill>
              </a:rPr>
              <a:t>[i.e., sell to others]</a:t>
            </a:r>
          </a:p>
          <a:p>
            <a:r>
              <a:rPr lang="en-US" sz="2000" i="1" dirty="0">
                <a:solidFill>
                  <a:srgbClr val="0070C0"/>
                </a:solidFill>
              </a:rPr>
              <a:t>BV document: </a:t>
            </a:r>
            <a:r>
              <a:rPr lang="en-US" sz="2000" dirty="0">
                <a:solidFill>
                  <a:srgbClr val="C00000"/>
                </a:solidFill>
              </a:rPr>
              <a:t>“[i]t would actually be disadvantageous for [Amazon] to allow [others] to display the content.  Amazon’s </a:t>
            </a:r>
            <a:r>
              <a:rPr lang="en-US" sz="2000" dirty="0" err="1">
                <a:solidFill>
                  <a:srgbClr val="C00000"/>
                </a:solidFill>
                <a:effectLst/>
                <a:ea typeface="Times New Roman" panose="02020603050405020304" pitchFamily="18" charset="0"/>
              </a:rPr>
              <a:t>Amazon’s</a:t>
            </a:r>
            <a:r>
              <a:rPr lang="en-US" sz="2000" dirty="0">
                <a:solidFill>
                  <a:srgbClr val="C00000"/>
                </a:solidFill>
                <a:effectLst/>
                <a:ea typeface="Times New Roman" panose="02020603050405020304" pitchFamily="18" charset="0"/>
              </a:rPr>
              <a:t> first goal for the content is to attract consumers to their site and keep them there for shopping, which relies on their exclusive access to the data.”</a:t>
            </a:r>
          </a:p>
        </p:txBody>
      </p:sp>
      <p:sp>
        <p:nvSpPr>
          <p:cNvPr id="4" name="Slide Number Placeholder 3">
            <a:extLst>
              <a:ext uri="{FF2B5EF4-FFF2-40B4-BE49-F238E27FC236}">
                <a16:creationId xmlns:a16="http://schemas.microsoft.com/office/drawing/2014/main" id="{4533B6E1-E395-4A7A-9775-E565826DAD8D}"/>
              </a:ext>
            </a:extLst>
          </p:cNvPr>
          <p:cNvSpPr>
            <a:spLocks noGrp="1"/>
          </p:cNvSpPr>
          <p:nvPr>
            <p:ph type="sldNum" sz="quarter" idx="12"/>
          </p:nvPr>
        </p:nvSpPr>
        <p:spPr/>
        <p:txBody>
          <a:bodyPr/>
          <a:lstStyle/>
          <a:p>
            <a:fld id="{A3FA0A93-60EE-4E9D-852F-604094E61050}" type="slidenum">
              <a:rPr lang="en-US" smtClean="0"/>
              <a:t>60</a:t>
            </a:fld>
            <a:endParaRPr lang="en-US" dirty="0"/>
          </a:p>
        </p:txBody>
      </p:sp>
      <p:sp>
        <p:nvSpPr>
          <p:cNvPr id="5" name="TextBox 4">
            <a:extLst>
              <a:ext uri="{FF2B5EF4-FFF2-40B4-BE49-F238E27FC236}">
                <a16:creationId xmlns:a16="http://schemas.microsoft.com/office/drawing/2014/main" id="{8CC4152E-0C5C-4BCC-BBCF-B2255F59D832}"/>
              </a:ext>
            </a:extLst>
          </p:cNvPr>
          <p:cNvSpPr txBox="1"/>
          <p:nvPr/>
        </p:nvSpPr>
        <p:spPr>
          <a:xfrm>
            <a:off x="8753474" y="1790581"/>
            <a:ext cx="3057526" cy="2031325"/>
          </a:xfrm>
          <a:prstGeom prst="rect">
            <a:avLst/>
          </a:prstGeom>
          <a:solidFill>
            <a:srgbClr val="FFFF00"/>
          </a:solidFill>
          <a:ln w="57150">
            <a:solidFill>
              <a:srgbClr val="0070C0"/>
            </a:solidFill>
          </a:ln>
        </p:spPr>
        <p:txBody>
          <a:bodyPr wrap="square" rtlCol="0">
            <a:spAutoFit/>
          </a:bodyPr>
          <a:lstStyle/>
          <a:p>
            <a:pPr algn="ctr"/>
            <a:r>
              <a:rPr lang="en-US" sz="1800" b="1" i="1" dirty="0">
                <a:solidFill>
                  <a:srgbClr val="0070C0"/>
                </a:solidFill>
                <a:effectLst/>
                <a:ea typeface="Times New Roman" panose="02020603050405020304" pitchFamily="18" charset="0"/>
              </a:rPr>
              <a:t>Recall HMGS: “</a:t>
            </a:r>
            <a:r>
              <a:rPr lang="en-US" sz="1800" b="1" dirty="0">
                <a:solidFill>
                  <a:srgbClr val="0070C0"/>
                </a:solidFill>
                <a:effectLst/>
                <a:latin typeface="Times New Roman" panose="02020603050405020304" pitchFamily="18" charset="0"/>
                <a:ea typeface="Times New Roman" panose="02020603050405020304" pitchFamily="18" charset="0"/>
              </a:rPr>
              <a:t>Agencies will not presume that a powerful firm in an adjacent market or a large customer will enter the relevant market unless there is reliable evidence supporting that conclusion.”</a:t>
            </a:r>
            <a:endParaRPr lang="en-US" sz="1800" b="1" i="1" dirty="0">
              <a:solidFill>
                <a:srgbClr val="0070C0"/>
              </a:solidFill>
              <a:effectLst/>
              <a:ea typeface="Times New Roman" panose="02020603050405020304" pitchFamily="18" charset="0"/>
            </a:endParaRPr>
          </a:p>
        </p:txBody>
      </p:sp>
      <p:cxnSp>
        <p:nvCxnSpPr>
          <p:cNvPr id="6" name="Straight Arrow Connector 5">
            <a:extLst>
              <a:ext uri="{FF2B5EF4-FFF2-40B4-BE49-F238E27FC236}">
                <a16:creationId xmlns:a16="http://schemas.microsoft.com/office/drawing/2014/main" id="{4B9D1B7C-2D97-44AC-B854-B497CEC810FD}"/>
              </a:ext>
            </a:extLst>
          </p:cNvPr>
          <p:cNvCxnSpPr>
            <a:cxnSpLocks/>
          </p:cNvCxnSpPr>
          <p:nvPr/>
        </p:nvCxnSpPr>
        <p:spPr>
          <a:xfrm flipH="1" flipV="1">
            <a:off x="7374412" y="2284078"/>
            <a:ext cx="1095376" cy="13335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644978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05F13E-8CAD-4536-91BB-3A0322B1FB4E}"/>
              </a:ext>
            </a:extLst>
          </p:cNvPr>
          <p:cNvSpPr>
            <a:spLocks noGrp="1"/>
          </p:cNvSpPr>
          <p:nvPr>
            <p:ph type="title"/>
          </p:nvPr>
        </p:nvSpPr>
        <p:spPr>
          <a:xfrm>
            <a:off x="665480" y="-16027"/>
            <a:ext cx="10515600" cy="1325563"/>
          </a:xfrm>
        </p:spPr>
        <p:txBody>
          <a:bodyPr>
            <a:normAutofit/>
          </a:bodyPr>
          <a:lstStyle/>
          <a:p>
            <a:r>
              <a:rPr lang="en-US" i="1" dirty="0" err="1"/>
              <a:t>Bazaarvoice</a:t>
            </a:r>
            <a:r>
              <a:rPr lang="en-US" i="1" dirty="0"/>
              <a:t> </a:t>
            </a:r>
            <a:r>
              <a:rPr lang="en-US" dirty="0"/>
              <a:t>Opinion on Facebook &amp; Google</a:t>
            </a:r>
          </a:p>
        </p:txBody>
      </p:sp>
      <p:sp>
        <p:nvSpPr>
          <p:cNvPr id="3" name="Content Placeholder 2">
            <a:extLst>
              <a:ext uri="{FF2B5EF4-FFF2-40B4-BE49-F238E27FC236}">
                <a16:creationId xmlns:a16="http://schemas.microsoft.com/office/drawing/2014/main" id="{6AD541B8-C92D-4AD9-9974-5516D9E4E1B0}"/>
              </a:ext>
            </a:extLst>
          </p:cNvPr>
          <p:cNvSpPr>
            <a:spLocks noGrp="1"/>
          </p:cNvSpPr>
          <p:nvPr>
            <p:ph idx="1"/>
          </p:nvPr>
        </p:nvSpPr>
        <p:spPr>
          <a:xfrm>
            <a:off x="569119" y="1438767"/>
            <a:ext cx="7867650" cy="4351338"/>
          </a:xfrm>
        </p:spPr>
        <p:txBody>
          <a:bodyPr>
            <a:normAutofit/>
          </a:bodyPr>
          <a:lstStyle/>
          <a:p>
            <a:r>
              <a:rPr lang="en-US" sz="2000" dirty="0"/>
              <a:t>Facebook: </a:t>
            </a:r>
          </a:p>
          <a:p>
            <a:pPr lvl="1"/>
            <a:r>
              <a:rPr lang="en-US" sz="2000" i="0" u="none" strike="noStrike" baseline="0" dirty="0" err="1">
                <a:solidFill>
                  <a:srgbClr val="C00000"/>
                </a:solidFill>
              </a:rPr>
              <a:t>Bazaarvoice</a:t>
            </a:r>
            <a:r>
              <a:rPr lang="en-US" sz="2000" i="0" u="none" strike="noStrike" baseline="0" dirty="0">
                <a:solidFill>
                  <a:srgbClr val="C00000"/>
                </a:solidFill>
              </a:rPr>
              <a:t> does not view Facebook as a competitor but rather “more a partner than a potential competitor.” </a:t>
            </a:r>
          </a:p>
          <a:p>
            <a:r>
              <a:rPr lang="en-US" sz="2000" i="0" u="none" strike="noStrike" baseline="0" dirty="0">
                <a:solidFill>
                  <a:srgbClr val="000000"/>
                </a:solidFill>
              </a:rPr>
              <a:t>Google </a:t>
            </a:r>
          </a:p>
          <a:p>
            <a:pPr lvl="1"/>
            <a:r>
              <a:rPr lang="en-US" sz="2000" i="0" u="none" strike="noStrike" baseline="0" dirty="0">
                <a:solidFill>
                  <a:srgbClr val="000000"/>
                </a:solidFill>
              </a:rPr>
              <a:t>Google is not a competitive constraint on </a:t>
            </a:r>
            <a:r>
              <a:rPr lang="en-US" sz="2000" i="0" u="none" strike="noStrike" baseline="0" dirty="0" err="1">
                <a:solidFill>
                  <a:srgbClr val="000000"/>
                </a:solidFill>
              </a:rPr>
              <a:t>Bazaarvoice</a:t>
            </a:r>
            <a:r>
              <a:rPr lang="en-US" sz="2000" i="0" u="none" strike="noStrike" baseline="0" dirty="0">
                <a:solidFill>
                  <a:srgbClr val="000000"/>
                </a:solidFill>
              </a:rPr>
              <a:t> and </a:t>
            </a:r>
            <a:r>
              <a:rPr lang="en-US" sz="2000" i="0" u="none" strike="noStrike" baseline="0" dirty="0" err="1">
                <a:solidFill>
                  <a:srgbClr val="000000"/>
                </a:solidFill>
              </a:rPr>
              <a:t>Bazaarvoice</a:t>
            </a:r>
            <a:r>
              <a:rPr lang="en-US" sz="2000" i="0" u="none" strike="noStrike" baseline="0" dirty="0">
                <a:solidFill>
                  <a:srgbClr val="000000"/>
                </a:solidFill>
              </a:rPr>
              <a:t> views Google as “more a partner than a potential competitor.” 	</a:t>
            </a:r>
          </a:p>
          <a:p>
            <a:pPr lvl="1"/>
            <a:r>
              <a:rPr lang="en-US" sz="2000" i="0" u="none" strike="noStrike" baseline="0" dirty="0" err="1">
                <a:solidFill>
                  <a:srgbClr val="000000"/>
                </a:solidFill>
              </a:rPr>
              <a:t>Bazaarvoice</a:t>
            </a:r>
            <a:r>
              <a:rPr lang="en-US" sz="2000" i="0" u="none" strike="noStrike" baseline="0" dirty="0">
                <a:solidFill>
                  <a:srgbClr val="000000"/>
                </a:solidFill>
              </a:rPr>
              <a:t> represented to the SEC and potential investors that Google “do[es] not currently focus on our market.”</a:t>
            </a:r>
          </a:p>
          <a:p>
            <a:pPr lvl="1"/>
            <a:r>
              <a:rPr lang="en-US" sz="2000" i="0" u="none" strike="noStrike" baseline="0" dirty="0" err="1">
                <a:solidFill>
                  <a:srgbClr val="000000"/>
                </a:solidFill>
              </a:rPr>
              <a:t>Bazaarvoice</a:t>
            </a:r>
            <a:r>
              <a:rPr lang="en-US" sz="2000" i="0" u="none" strike="noStrike" baseline="0" dirty="0">
                <a:solidFill>
                  <a:srgbClr val="000000"/>
                </a:solidFill>
              </a:rPr>
              <a:t> has developed a standardized integration with Google Analytics.</a:t>
            </a:r>
            <a:br>
              <a:rPr lang="en-US" sz="2000" i="1" dirty="0"/>
            </a:br>
            <a:endParaRPr lang="en-US" sz="2000" dirty="0"/>
          </a:p>
        </p:txBody>
      </p:sp>
      <p:sp>
        <p:nvSpPr>
          <p:cNvPr id="4" name="Slide Number Placeholder 3">
            <a:extLst>
              <a:ext uri="{FF2B5EF4-FFF2-40B4-BE49-F238E27FC236}">
                <a16:creationId xmlns:a16="http://schemas.microsoft.com/office/drawing/2014/main" id="{E6BFBF49-99B0-4569-9E48-74DEDD6B0264}"/>
              </a:ext>
            </a:extLst>
          </p:cNvPr>
          <p:cNvSpPr>
            <a:spLocks noGrp="1"/>
          </p:cNvSpPr>
          <p:nvPr>
            <p:ph type="sldNum" sz="quarter" idx="12"/>
          </p:nvPr>
        </p:nvSpPr>
        <p:spPr/>
        <p:txBody>
          <a:bodyPr/>
          <a:lstStyle/>
          <a:p>
            <a:fld id="{A3FA0A93-60EE-4E9D-852F-604094E61050}" type="slidenum">
              <a:rPr lang="en-US" smtClean="0"/>
              <a:t>61</a:t>
            </a:fld>
            <a:endParaRPr lang="en-US"/>
          </a:p>
        </p:txBody>
      </p:sp>
      <p:cxnSp>
        <p:nvCxnSpPr>
          <p:cNvPr id="5" name="Straight Arrow Connector 4">
            <a:extLst>
              <a:ext uri="{FF2B5EF4-FFF2-40B4-BE49-F238E27FC236}">
                <a16:creationId xmlns:a16="http://schemas.microsoft.com/office/drawing/2014/main" id="{12F02509-C84E-4598-9545-B0A80857F0AA}"/>
              </a:ext>
            </a:extLst>
          </p:cNvPr>
          <p:cNvCxnSpPr>
            <a:cxnSpLocks/>
          </p:cNvCxnSpPr>
          <p:nvPr/>
        </p:nvCxnSpPr>
        <p:spPr>
          <a:xfrm flipH="1">
            <a:off x="8049378" y="3544641"/>
            <a:ext cx="1122443" cy="288301"/>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E08DD24-9A9B-46FD-B0D8-C648BD56B607}"/>
              </a:ext>
            </a:extLst>
          </p:cNvPr>
          <p:cNvSpPr txBox="1"/>
          <p:nvPr/>
        </p:nvSpPr>
        <p:spPr>
          <a:xfrm>
            <a:off x="9536906" y="3366339"/>
            <a:ext cx="1816894" cy="646331"/>
          </a:xfrm>
          <a:prstGeom prst="rect">
            <a:avLst/>
          </a:prstGeom>
          <a:noFill/>
          <a:ln w="57150">
            <a:solidFill>
              <a:srgbClr val="0070C0"/>
            </a:solidFill>
          </a:ln>
        </p:spPr>
        <p:txBody>
          <a:bodyPr wrap="square" rtlCol="0">
            <a:spAutoFit/>
          </a:bodyPr>
          <a:lstStyle/>
          <a:p>
            <a:r>
              <a:rPr lang="en-US" b="1" dirty="0">
                <a:solidFill>
                  <a:srgbClr val="0070C0"/>
                </a:solidFill>
              </a:rPr>
              <a:t>I.e., No interest </a:t>
            </a:r>
            <a:br>
              <a:rPr lang="en-US" b="1" dirty="0">
                <a:solidFill>
                  <a:srgbClr val="0070C0"/>
                </a:solidFill>
              </a:rPr>
            </a:br>
            <a:r>
              <a:rPr lang="en-US" b="1" dirty="0">
                <a:solidFill>
                  <a:srgbClr val="0070C0"/>
                </a:solidFill>
              </a:rPr>
              <a:t>in entering</a:t>
            </a:r>
            <a:endParaRPr lang="en-US" sz="1600" b="1" i="1" dirty="0">
              <a:solidFill>
                <a:srgbClr val="0070C0"/>
              </a:solidFill>
            </a:endParaRPr>
          </a:p>
        </p:txBody>
      </p:sp>
      <p:cxnSp>
        <p:nvCxnSpPr>
          <p:cNvPr id="7" name="Straight Arrow Connector 6">
            <a:extLst>
              <a:ext uri="{FF2B5EF4-FFF2-40B4-BE49-F238E27FC236}">
                <a16:creationId xmlns:a16="http://schemas.microsoft.com/office/drawing/2014/main" id="{0E7C4947-7E12-4A57-93DE-C6A916962A15}"/>
              </a:ext>
            </a:extLst>
          </p:cNvPr>
          <p:cNvCxnSpPr>
            <a:cxnSpLocks/>
          </p:cNvCxnSpPr>
          <p:nvPr/>
        </p:nvCxnSpPr>
        <p:spPr>
          <a:xfrm flipH="1" flipV="1">
            <a:off x="8192291" y="2235235"/>
            <a:ext cx="1035845" cy="39562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9710DE7C-BECE-4F7B-B487-29B9A8E21966}"/>
              </a:ext>
            </a:extLst>
          </p:cNvPr>
          <p:cNvSpPr txBox="1"/>
          <p:nvPr/>
        </p:nvSpPr>
        <p:spPr>
          <a:xfrm>
            <a:off x="9422130" y="1652885"/>
            <a:ext cx="2543175" cy="1200329"/>
          </a:xfrm>
          <a:prstGeom prst="rect">
            <a:avLst/>
          </a:prstGeom>
          <a:noFill/>
          <a:ln w="57150">
            <a:solidFill>
              <a:srgbClr val="0070C0"/>
            </a:solidFill>
          </a:ln>
        </p:spPr>
        <p:txBody>
          <a:bodyPr wrap="square" rtlCol="0">
            <a:spAutoFit/>
          </a:bodyPr>
          <a:lstStyle/>
          <a:p>
            <a:pPr algn="ctr"/>
            <a:r>
              <a:rPr lang="en-US" b="1" dirty="0">
                <a:solidFill>
                  <a:srgbClr val="0070C0"/>
                </a:solidFill>
              </a:rPr>
              <a:t>I.e., No fear of entrant; FB is not a “perceived” potential entrant that constrains BV pricing</a:t>
            </a:r>
            <a:endParaRPr lang="en-US" sz="1600" b="1" i="1" dirty="0">
              <a:solidFill>
                <a:srgbClr val="0070C0"/>
              </a:solidFill>
            </a:endParaRPr>
          </a:p>
        </p:txBody>
      </p:sp>
      <p:sp>
        <p:nvSpPr>
          <p:cNvPr id="10" name="TextBox 9">
            <a:extLst>
              <a:ext uri="{FF2B5EF4-FFF2-40B4-BE49-F238E27FC236}">
                <a16:creationId xmlns:a16="http://schemas.microsoft.com/office/drawing/2014/main" id="{DD13C4B1-1AC2-4C49-AFF6-587E2EDB2FD7}"/>
              </a:ext>
            </a:extLst>
          </p:cNvPr>
          <p:cNvSpPr txBox="1"/>
          <p:nvPr/>
        </p:nvSpPr>
        <p:spPr>
          <a:xfrm>
            <a:off x="795019" y="5127677"/>
            <a:ext cx="10256521" cy="1588127"/>
          </a:xfrm>
          <a:prstGeom prst="rect">
            <a:avLst/>
          </a:prstGeom>
          <a:solidFill>
            <a:srgbClr val="FFFF00"/>
          </a:solidFill>
          <a:ln w="57150">
            <a:solidFill>
              <a:srgbClr val="0070C0"/>
            </a:solidFill>
          </a:ln>
        </p:spPr>
        <p:txBody>
          <a:bodyPr wrap="square" rtlCol="0">
            <a:spAutoFit/>
          </a:bodyPr>
          <a:lstStyle/>
          <a:p>
            <a:pPr>
              <a:lnSpc>
                <a:spcPct val="90000"/>
              </a:lnSpc>
            </a:pPr>
            <a:r>
              <a:rPr lang="en-US" b="1" dirty="0">
                <a:solidFill>
                  <a:srgbClr val="0070C0"/>
                </a:solidFill>
              </a:rPr>
              <a:t>Customers may be potential entrants because they can “sell to themselves” (i.e., “make/buy decision”) and then sell to others.  </a:t>
            </a:r>
            <a:br>
              <a:rPr lang="en-US" b="1" dirty="0">
                <a:solidFill>
                  <a:srgbClr val="0070C0"/>
                </a:solidFill>
              </a:rPr>
            </a:br>
            <a:endParaRPr lang="en-US" b="1" dirty="0">
              <a:solidFill>
                <a:srgbClr val="0070C0"/>
              </a:solidFill>
            </a:endParaRPr>
          </a:p>
          <a:p>
            <a:pPr>
              <a:lnSpc>
                <a:spcPct val="90000"/>
              </a:lnSpc>
            </a:pPr>
            <a:r>
              <a:rPr lang="en-US" b="1" dirty="0">
                <a:solidFill>
                  <a:srgbClr val="0070C0"/>
                </a:solidFill>
              </a:rPr>
              <a:t>But, customers may not be well situated to enter than different line of business.</a:t>
            </a:r>
          </a:p>
          <a:p>
            <a:pPr>
              <a:lnSpc>
                <a:spcPct val="90000"/>
              </a:lnSpc>
            </a:pPr>
            <a:br>
              <a:rPr lang="en-US" b="1" dirty="0">
                <a:solidFill>
                  <a:srgbClr val="0070C0"/>
                </a:solidFill>
              </a:rPr>
            </a:br>
            <a:r>
              <a:rPr lang="en-US" b="1" dirty="0">
                <a:solidFill>
                  <a:srgbClr val="0070C0"/>
                </a:solidFill>
              </a:rPr>
              <a:t>And they may not want to sell to their competitors.  Nor might competitors want to buy from them</a:t>
            </a:r>
            <a:endParaRPr lang="en-US" sz="1600" b="1" i="1" dirty="0">
              <a:solidFill>
                <a:srgbClr val="0070C0"/>
              </a:solidFill>
            </a:endParaRPr>
          </a:p>
        </p:txBody>
      </p:sp>
    </p:spTree>
    <p:extLst>
      <p:ext uri="{BB962C8B-B14F-4D97-AF65-F5344CB8AC3E}">
        <p14:creationId xmlns:p14="http://schemas.microsoft.com/office/powerpoint/2010/main" val="102902031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F3F9E-A32B-4CB1-AE26-4BD7F0DC4983}"/>
              </a:ext>
            </a:extLst>
          </p:cNvPr>
          <p:cNvSpPr>
            <a:spLocks noGrp="1"/>
          </p:cNvSpPr>
          <p:nvPr>
            <p:ph type="title"/>
          </p:nvPr>
        </p:nvSpPr>
        <p:spPr/>
        <p:txBody>
          <a:bodyPr/>
          <a:lstStyle/>
          <a:p>
            <a:pPr algn="ctr"/>
            <a:r>
              <a:rPr lang="en-US" dirty="0"/>
              <a:t>Issue #2:</a:t>
            </a:r>
            <a:br>
              <a:rPr lang="en-US" dirty="0"/>
            </a:br>
            <a:r>
              <a:rPr lang="en-US" dirty="0"/>
              <a:t>Potential Competition Mergers </a:t>
            </a:r>
          </a:p>
        </p:txBody>
      </p:sp>
      <p:sp>
        <p:nvSpPr>
          <p:cNvPr id="3" name="Text Placeholder 2">
            <a:extLst>
              <a:ext uri="{FF2B5EF4-FFF2-40B4-BE49-F238E27FC236}">
                <a16:creationId xmlns:a16="http://schemas.microsoft.com/office/drawing/2014/main" id="{9F8D5369-4FEE-42D1-919E-9014FB6A5DB7}"/>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2111BA71-0E7E-4FC2-8B8A-C1720749D5E2}"/>
              </a:ext>
            </a:extLst>
          </p:cNvPr>
          <p:cNvSpPr>
            <a:spLocks noGrp="1"/>
          </p:cNvSpPr>
          <p:nvPr>
            <p:ph type="sldNum" sz="quarter" idx="12"/>
          </p:nvPr>
        </p:nvSpPr>
        <p:spPr/>
        <p:txBody>
          <a:bodyPr/>
          <a:lstStyle/>
          <a:p>
            <a:fld id="{A3FA0A93-60EE-4E9D-852F-604094E61050}" type="slidenum">
              <a:rPr lang="en-US" smtClean="0"/>
              <a:t>62</a:t>
            </a:fld>
            <a:endParaRPr lang="en-US"/>
          </a:p>
        </p:txBody>
      </p:sp>
    </p:spTree>
    <p:extLst>
      <p:ext uri="{BB962C8B-B14F-4D97-AF65-F5344CB8AC3E}">
        <p14:creationId xmlns:p14="http://schemas.microsoft.com/office/powerpoint/2010/main" val="61275042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EBC4B-7329-470A-A87B-1E21C4BFBB85}"/>
              </a:ext>
            </a:extLst>
          </p:cNvPr>
          <p:cNvSpPr>
            <a:spLocks noGrp="1"/>
          </p:cNvSpPr>
          <p:nvPr>
            <p:ph type="title"/>
          </p:nvPr>
        </p:nvSpPr>
        <p:spPr>
          <a:xfrm>
            <a:off x="817650" y="40833"/>
            <a:ext cx="10515600" cy="1325563"/>
          </a:xfrm>
        </p:spPr>
        <p:txBody>
          <a:bodyPr/>
          <a:lstStyle/>
          <a:p>
            <a:r>
              <a:rPr lang="en-US" dirty="0"/>
              <a:t>Introduction</a:t>
            </a:r>
          </a:p>
        </p:txBody>
      </p:sp>
      <p:sp>
        <p:nvSpPr>
          <p:cNvPr id="3" name="Content Placeholder 2">
            <a:extLst>
              <a:ext uri="{FF2B5EF4-FFF2-40B4-BE49-F238E27FC236}">
                <a16:creationId xmlns:a16="http://schemas.microsoft.com/office/drawing/2014/main" id="{5DE6905B-47E3-4A29-98F6-9E3F629E33E2}"/>
              </a:ext>
            </a:extLst>
          </p:cNvPr>
          <p:cNvSpPr>
            <a:spLocks noGrp="1"/>
          </p:cNvSpPr>
          <p:nvPr>
            <p:ph idx="1"/>
          </p:nvPr>
        </p:nvSpPr>
        <p:spPr>
          <a:xfrm>
            <a:off x="684086" y="1150705"/>
            <a:ext cx="8809235" cy="6082301"/>
          </a:xfrm>
        </p:spPr>
        <p:txBody>
          <a:bodyPr>
            <a:normAutofit fontScale="92500" lnSpcReduction="20000"/>
          </a:bodyPr>
          <a:lstStyle/>
          <a:p>
            <a:r>
              <a:rPr lang="en-US" sz="2400" dirty="0"/>
              <a:t>Suppose that a large incumbent (established) firm (e.g., 60% market share) acquires a potential entrant or a small, or “nascent” competitive firm that is about to enter the market.</a:t>
            </a:r>
          </a:p>
          <a:p>
            <a:pPr lvl="1"/>
            <a:r>
              <a:rPr lang="en-US" sz="1800" dirty="0"/>
              <a:t>Delta HHI below red zone threshold: delta HHI = 2 x 60 x 0 = </a:t>
            </a:r>
            <a:r>
              <a:rPr lang="en-US" sz="1800" dirty="0">
                <a:solidFill>
                  <a:srgbClr val="C00000"/>
                </a:solidFill>
                <a:highlight>
                  <a:srgbClr val="FFFFCC"/>
                </a:highlight>
              </a:rPr>
              <a:t>0</a:t>
            </a:r>
            <a:r>
              <a:rPr lang="en-US" sz="1800" dirty="0"/>
              <a:t>; delta HHI = 2 x 60 x 1= </a:t>
            </a:r>
            <a:r>
              <a:rPr lang="en-US" sz="1800" dirty="0">
                <a:solidFill>
                  <a:srgbClr val="C00000"/>
                </a:solidFill>
              </a:rPr>
              <a:t>120</a:t>
            </a:r>
            <a:r>
              <a:rPr lang="en-US" sz="1800" dirty="0"/>
              <a:t>  </a:t>
            </a:r>
          </a:p>
          <a:p>
            <a:r>
              <a:rPr lang="en-US" sz="2400" dirty="0">
                <a:solidFill>
                  <a:srgbClr val="C00000"/>
                </a:solidFill>
              </a:rPr>
              <a:t>Tech Platform Examples </a:t>
            </a:r>
          </a:p>
          <a:p>
            <a:pPr lvl="1"/>
            <a:r>
              <a:rPr lang="en-US" sz="1800" dirty="0"/>
              <a:t>Facebook acquisition of Instagram; Meta acquisition of Within</a:t>
            </a:r>
          </a:p>
          <a:p>
            <a:pPr lvl="1"/>
            <a:r>
              <a:rPr lang="en-US" sz="1800" dirty="0"/>
              <a:t>Amazon acquisition of Diapers.com, Zappos, Woot</a:t>
            </a:r>
          </a:p>
          <a:p>
            <a:pPr lvl="1"/>
            <a:r>
              <a:rPr lang="en-US" sz="1800" dirty="0"/>
              <a:t>Google acquisition of YouTube or Waze </a:t>
            </a:r>
          </a:p>
          <a:p>
            <a:pPr lvl="1"/>
            <a:r>
              <a:rPr lang="en-US" sz="1800" dirty="0"/>
              <a:t>Other Tech acquisitions were mainly vertical </a:t>
            </a:r>
            <a:r>
              <a:rPr lang="en-US" sz="1800" i="1" dirty="0"/>
              <a:t>[to be discussed in Topic 17]</a:t>
            </a:r>
          </a:p>
          <a:p>
            <a:r>
              <a:rPr lang="en-US" sz="2400" dirty="0"/>
              <a:t>Pharmaceutical example</a:t>
            </a:r>
          </a:p>
          <a:p>
            <a:pPr lvl="1"/>
            <a:r>
              <a:rPr lang="en-US" sz="1800" dirty="0"/>
              <a:t>Dominant branded product acquires a promising molecule still in the FDA developmental pipeline</a:t>
            </a:r>
          </a:p>
          <a:p>
            <a:r>
              <a:rPr lang="en-US" sz="2400" dirty="0"/>
              <a:t>Policy issue: Is the “likely” potential loss in competition outweighed by the </a:t>
            </a:r>
            <a:br>
              <a:rPr lang="en-US" sz="2400" dirty="0"/>
            </a:br>
            <a:r>
              <a:rPr lang="en-US" sz="2400" dirty="0"/>
              <a:t>potential gains to consumers?</a:t>
            </a:r>
          </a:p>
          <a:p>
            <a:pPr lvl="1"/>
            <a:r>
              <a:rPr lang="en-US" sz="1800" dirty="0"/>
              <a:t>Is the acquired firm a true potential entrant?  Would its entry be timely, likely, sufficient?</a:t>
            </a:r>
          </a:p>
          <a:p>
            <a:pPr lvl="1"/>
            <a:r>
              <a:rPr lang="en-US" sz="1800" dirty="0"/>
              <a:t>Could the entrant compete successfully as an independent? Might it fail or stagnate absent the acquisition? </a:t>
            </a:r>
          </a:p>
          <a:p>
            <a:pPr lvl="1"/>
            <a:r>
              <a:rPr lang="en-US" sz="1800" dirty="0"/>
              <a:t>Would the large firm be able to grow the entrant even faster?</a:t>
            </a:r>
          </a:p>
          <a:p>
            <a:pPr lvl="1"/>
            <a:r>
              <a:rPr lang="en-US" sz="1800" dirty="0"/>
              <a:t>Would the large firm be able to apply the entrant’s superior features to all of its customers?</a:t>
            </a:r>
          </a:p>
          <a:p>
            <a:pPr lvl="1"/>
            <a:r>
              <a:rPr lang="en-US" sz="1800" i="1" dirty="0">
                <a:solidFill>
                  <a:srgbClr val="C00000"/>
                </a:solidFill>
              </a:rPr>
              <a:t>How to balance the potential harms, potential benefits and the likelihood of each?</a:t>
            </a:r>
            <a:endParaRPr lang="en-US" sz="1800" dirty="0"/>
          </a:p>
        </p:txBody>
      </p:sp>
      <p:sp>
        <p:nvSpPr>
          <p:cNvPr id="4" name="Slide Number Placeholder 3">
            <a:extLst>
              <a:ext uri="{FF2B5EF4-FFF2-40B4-BE49-F238E27FC236}">
                <a16:creationId xmlns:a16="http://schemas.microsoft.com/office/drawing/2014/main" id="{0AE13CA6-39B1-4237-85C0-6DAA2151AFA1}"/>
              </a:ext>
            </a:extLst>
          </p:cNvPr>
          <p:cNvSpPr>
            <a:spLocks noGrp="1"/>
          </p:cNvSpPr>
          <p:nvPr>
            <p:ph type="sldNum" sz="quarter" idx="12"/>
          </p:nvPr>
        </p:nvSpPr>
        <p:spPr/>
        <p:txBody>
          <a:bodyPr/>
          <a:lstStyle/>
          <a:p>
            <a:fld id="{A3FA0A93-60EE-4E9D-852F-604094E61050}" type="slidenum">
              <a:rPr lang="en-US" smtClean="0"/>
              <a:t>63</a:t>
            </a:fld>
            <a:endParaRPr lang="en-US"/>
          </a:p>
        </p:txBody>
      </p:sp>
    </p:spTree>
    <p:extLst>
      <p:ext uri="{BB962C8B-B14F-4D97-AF65-F5344CB8AC3E}">
        <p14:creationId xmlns:p14="http://schemas.microsoft.com/office/powerpoint/2010/main" val="157594266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FC2CF-70C4-4FA7-ABF6-DE9E282A43B6}"/>
              </a:ext>
            </a:extLst>
          </p:cNvPr>
          <p:cNvSpPr>
            <a:spLocks noGrp="1"/>
          </p:cNvSpPr>
          <p:nvPr>
            <p:ph type="title"/>
          </p:nvPr>
        </p:nvSpPr>
        <p:spPr>
          <a:xfrm>
            <a:off x="838200" y="346075"/>
            <a:ext cx="10515600" cy="1325563"/>
          </a:xfrm>
        </p:spPr>
        <p:txBody>
          <a:bodyPr/>
          <a:lstStyle/>
          <a:p>
            <a:r>
              <a:rPr lang="en-US" dirty="0"/>
              <a:t>Example: Google Acquisition of YouTube (2006)</a:t>
            </a:r>
          </a:p>
        </p:txBody>
      </p:sp>
      <p:sp>
        <p:nvSpPr>
          <p:cNvPr id="3" name="Content Placeholder 2">
            <a:extLst>
              <a:ext uri="{FF2B5EF4-FFF2-40B4-BE49-F238E27FC236}">
                <a16:creationId xmlns:a16="http://schemas.microsoft.com/office/drawing/2014/main" id="{013139F6-2D56-4685-8973-0EA560C815B4}"/>
              </a:ext>
            </a:extLst>
          </p:cNvPr>
          <p:cNvSpPr>
            <a:spLocks noGrp="1"/>
          </p:cNvSpPr>
          <p:nvPr>
            <p:ph idx="1"/>
          </p:nvPr>
        </p:nvSpPr>
        <p:spPr>
          <a:xfrm>
            <a:off x="704850" y="1520824"/>
            <a:ext cx="7191375" cy="4835525"/>
          </a:xfrm>
        </p:spPr>
        <p:txBody>
          <a:bodyPr>
            <a:normAutofit fontScale="92500" lnSpcReduction="10000"/>
          </a:bodyPr>
          <a:lstStyle/>
          <a:p>
            <a:r>
              <a:rPr lang="en-US" dirty="0"/>
              <a:t>Google paid $1.65 billion</a:t>
            </a:r>
          </a:p>
          <a:p>
            <a:r>
              <a:rPr lang="en-US" dirty="0"/>
              <a:t>Contemporaneous Quotes</a:t>
            </a:r>
          </a:p>
          <a:p>
            <a:pPr lvl="1"/>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Google founder Sergey Brin: “This really reminds me of Google just a few short years ago.”</a:t>
            </a:r>
          </a:p>
          <a:p>
            <a:pPr lvl="1"/>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Google CEO (Eric Schmidt) - “This is the next step in the evolution of the Internet.” </a:t>
            </a:r>
          </a:p>
          <a:p>
            <a:pPr lvl="1"/>
            <a:r>
              <a:rPr lang="en-US" dirty="0">
                <a:effectLst/>
                <a:latin typeface="Times New Roman" panose="02020603050405020304" pitchFamily="18" charset="0"/>
                <a:ea typeface="Times New Roman" panose="02020603050405020304" pitchFamily="18" charset="0"/>
              </a:rPr>
              <a:t>YouTube CEO: “I’m confident that with this partnership we’ll have the flexibility and resources needed to pursue our goal of building the next-generation platform for serving media worldwide”</a:t>
            </a:r>
          </a:p>
          <a:p>
            <a:r>
              <a:rPr lang="en-US" dirty="0">
                <a:latin typeface="Times New Roman" panose="02020603050405020304" pitchFamily="18" charset="0"/>
                <a:ea typeface="Times New Roman" panose="02020603050405020304" pitchFamily="18" charset="0"/>
              </a:rPr>
              <a:t>YouTube faced impediments</a:t>
            </a:r>
          </a:p>
          <a:p>
            <a:pPr lvl="1"/>
            <a:r>
              <a:rPr lang="en-US" dirty="0">
                <a:effectLst/>
                <a:latin typeface="Times New Roman" panose="02020603050405020304" pitchFamily="18" charset="0"/>
                <a:ea typeface="Times New Roman" panose="02020603050405020304" pitchFamily="18" charset="0"/>
              </a:rPr>
              <a:t>Unprofitable at the time</a:t>
            </a:r>
          </a:p>
          <a:p>
            <a:pPr lvl="1"/>
            <a:r>
              <a:rPr lang="en-US" dirty="0">
                <a:effectLst/>
                <a:latin typeface="Times New Roman" panose="02020603050405020304" pitchFamily="18" charset="0"/>
                <a:ea typeface="Times New Roman" panose="02020603050405020304" pitchFamily="18" charset="0"/>
              </a:rPr>
              <a:t>Subject to </a:t>
            </a:r>
            <a:r>
              <a:rPr lang="en-US" dirty="0">
                <a:latin typeface="Times New Roman" panose="02020603050405020304" pitchFamily="18" charset="0"/>
                <a:ea typeface="Times New Roman" panose="02020603050405020304" pitchFamily="18" charset="0"/>
              </a:rPr>
              <a:t>multiple copyright infringement issues</a:t>
            </a:r>
          </a:p>
          <a:p>
            <a:pPr lvl="1"/>
            <a:r>
              <a:rPr lang="en-US" i="1" dirty="0">
                <a:effectLst/>
                <a:latin typeface="Times New Roman" panose="02020603050405020304" pitchFamily="18" charset="0"/>
                <a:ea typeface="Times New Roman" panose="02020603050405020304" pitchFamily="18" charset="0"/>
              </a:rPr>
              <a:t>Recall that Napster got sued out of existence </a:t>
            </a:r>
          </a:p>
          <a:p>
            <a:pPr lvl="1"/>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CD9F7222-34CA-4EA7-ACA7-9B7D0926968A}"/>
              </a:ext>
            </a:extLst>
          </p:cNvPr>
          <p:cNvSpPr>
            <a:spLocks noGrp="1"/>
          </p:cNvSpPr>
          <p:nvPr>
            <p:ph type="sldNum" sz="quarter" idx="12"/>
          </p:nvPr>
        </p:nvSpPr>
        <p:spPr/>
        <p:txBody>
          <a:bodyPr/>
          <a:lstStyle/>
          <a:p>
            <a:fld id="{A3FA0A93-60EE-4E9D-852F-604094E61050}" type="slidenum">
              <a:rPr lang="en-US" smtClean="0"/>
              <a:t>64</a:t>
            </a:fld>
            <a:endParaRPr lang="en-US"/>
          </a:p>
        </p:txBody>
      </p:sp>
      <p:cxnSp>
        <p:nvCxnSpPr>
          <p:cNvPr id="5" name="Straight Arrow Connector 4">
            <a:extLst>
              <a:ext uri="{FF2B5EF4-FFF2-40B4-BE49-F238E27FC236}">
                <a16:creationId xmlns:a16="http://schemas.microsoft.com/office/drawing/2014/main" id="{5DC9E4CD-8CA3-4BAE-B029-CD3CF49C256A}"/>
              </a:ext>
            </a:extLst>
          </p:cNvPr>
          <p:cNvCxnSpPr>
            <a:cxnSpLocks/>
          </p:cNvCxnSpPr>
          <p:nvPr/>
        </p:nvCxnSpPr>
        <p:spPr>
          <a:xfrm flipH="1">
            <a:off x="7829550" y="2514600"/>
            <a:ext cx="714375" cy="212861"/>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5F44820-FCB3-4057-97B3-442AD5BAEA08}"/>
              </a:ext>
            </a:extLst>
          </p:cNvPr>
          <p:cNvSpPr txBox="1"/>
          <p:nvPr/>
        </p:nvSpPr>
        <p:spPr>
          <a:xfrm>
            <a:off x="8724900" y="1951672"/>
            <a:ext cx="2858691" cy="2031325"/>
          </a:xfrm>
          <a:prstGeom prst="rect">
            <a:avLst/>
          </a:prstGeom>
          <a:noFill/>
          <a:ln w="57150">
            <a:solidFill>
              <a:srgbClr val="0070C0"/>
            </a:solidFill>
          </a:ln>
        </p:spPr>
        <p:txBody>
          <a:bodyPr wrap="square" rtlCol="0">
            <a:spAutoFit/>
          </a:bodyPr>
          <a:lstStyle/>
          <a:p>
            <a:r>
              <a:rPr lang="en-US" b="1" dirty="0">
                <a:solidFill>
                  <a:srgbClr val="0070C0"/>
                </a:solidFill>
              </a:rPr>
              <a:t>Google today would probably see this as a “vertical merger. “ YouTube supplies “eyeballs” to whom Google sell ads.  To be discussed in more detail in Topics 16-17</a:t>
            </a:r>
            <a:endParaRPr lang="en-US" sz="1600" b="1" i="1" dirty="0">
              <a:solidFill>
                <a:srgbClr val="0070C0"/>
              </a:solidFill>
            </a:endParaRPr>
          </a:p>
        </p:txBody>
      </p:sp>
      <p:cxnSp>
        <p:nvCxnSpPr>
          <p:cNvPr id="8" name="Straight Arrow Connector 7">
            <a:extLst>
              <a:ext uri="{FF2B5EF4-FFF2-40B4-BE49-F238E27FC236}">
                <a16:creationId xmlns:a16="http://schemas.microsoft.com/office/drawing/2014/main" id="{11B34348-51A2-4A91-8008-A732C6E10BDD}"/>
              </a:ext>
            </a:extLst>
          </p:cNvPr>
          <p:cNvCxnSpPr>
            <a:cxnSpLocks/>
          </p:cNvCxnSpPr>
          <p:nvPr/>
        </p:nvCxnSpPr>
        <p:spPr>
          <a:xfrm flipH="1">
            <a:off x="7715250" y="5058966"/>
            <a:ext cx="714375" cy="212861"/>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2936B037-E3DC-4DE9-A454-FBE1C005D535}"/>
              </a:ext>
            </a:extLst>
          </p:cNvPr>
          <p:cNvSpPr txBox="1"/>
          <p:nvPr/>
        </p:nvSpPr>
        <p:spPr>
          <a:xfrm>
            <a:off x="8839200" y="4413151"/>
            <a:ext cx="2858691" cy="2308324"/>
          </a:xfrm>
          <a:prstGeom prst="rect">
            <a:avLst/>
          </a:prstGeom>
          <a:noFill/>
          <a:ln w="57150">
            <a:solidFill>
              <a:srgbClr val="0070C0"/>
            </a:solidFill>
          </a:ln>
        </p:spPr>
        <p:txBody>
          <a:bodyPr wrap="square" rtlCol="0">
            <a:spAutoFit/>
          </a:bodyPr>
          <a:lstStyle/>
          <a:p>
            <a:r>
              <a:rPr lang="en-US" b="1" dirty="0">
                <a:solidFill>
                  <a:srgbClr val="0070C0"/>
                </a:solidFill>
              </a:rPr>
              <a:t>Google’s 2013 purchase of Waze for $966 million was more clearly a potential entry merger. Google Maps already existed and Waze was a nascent maps platform competitor in the US</a:t>
            </a:r>
            <a:endParaRPr lang="en-US" sz="1600" b="1" i="1" dirty="0">
              <a:solidFill>
                <a:srgbClr val="0070C0"/>
              </a:solidFill>
            </a:endParaRPr>
          </a:p>
        </p:txBody>
      </p:sp>
    </p:spTree>
    <p:extLst>
      <p:ext uri="{BB962C8B-B14F-4D97-AF65-F5344CB8AC3E}">
        <p14:creationId xmlns:p14="http://schemas.microsoft.com/office/powerpoint/2010/main" val="230631566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A6C09-545B-4DCC-BDA6-797CCC5C4074}"/>
              </a:ext>
            </a:extLst>
          </p:cNvPr>
          <p:cNvSpPr>
            <a:spLocks noGrp="1"/>
          </p:cNvSpPr>
          <p:nvPr>
            <p:ph type="title"/>
          </p:nvPr>
        </p:nvSpPr>
        <p:spPr/>
        <p:txBody>
          <a:bodyPr/>
          <a:lstStyle/>
          <a:p>
            <a:r>
              <a:rPr lang="en-US" dirty="0"/>
              <a:t>Example: Facebook Acquisition of Instagram (2012)</a:t>
            </a:r>
          </a:p>
        </p:txBody>
      </p:sp>
      <p:sp>
        <p:nvSpPr>
          <p:cNvPr id="3" name="Content Placeholder 2">
            <a:extLst>
              <a:ext uri="{FF2B5EF4-FFF2-40B4-BE49-F238E27FC236}">
                <a16:creationId xmlns:a16="http://schemas.microsoft.com/office/drawing/2014/main" id="{EDDEB4B7-8224-4A45-9D67-774C6FF1BBAF}"/>
              </a:ext>
            </a:extLst>
          </p:cNvPr>
          <p:cNvSpPr>
            <a:spLocks noGrp="1"/>
          </p:cNvSpPr>
          <p:nvPr>
            <p:ph idx="1"/>
          </p:nvPr>
        </p:nvSpPr>
        <p:spPr>
          <a:xfrm>
            <a:off x="628650" y="1558924"/>
            <a:ext cx="8391525" cy="5013325"/>
          </a:xfrm>
        </p:spPr>
        <p:txBody>
          <a:bodyPr>
            <a:normAutofit fontScale="70000" lnSpcReduction="20000"/>
          </a:bodyPr>
          <a:lstStyle/>
          <a:p>
            <a:r>
              <a:rPr lang="en-US" dirty="0"/>
              <a:t>Background</a:t>
            </a:r>
          </a:p>
          <a:p>
            <a:pPr lvl="1"/>
            <a:r>
              <a:rPr lang="en-US" dirty="0"/>
              <a:t>Facebook acquired Instagram in 2012 for $1 billion</a:t>
            </a:r>
          </a:p>
          <a:p>
            <a:pPr lvl="1"/>
            <a:r>
              <a:rPr lang="en-US" dirty="0"/>
              <a:t>At the time, Instagram had 13 employees, 30 million users and no revenue</a:t>
            </a:r>
          </a:p>
          <a:p>
            <a:r>
              <a:rPr lang="en-US" dirty="0"/>
              <a:t>Transaction cleared by FTC</a:t>
            </a:r>
          </a:p>
          <a:p>
            <a:r>
              <a:rPr lang="en-US" dirty="0"/>
              <a:t>Today, Instagram has 600 million users </a:t>
            </a:r>
          </a:p>
          <a:p>
            <a:r>
              <a:rPr lang="en-US" dirty="0"/>
              <a:t>Some alleged facts</a:t>
            </a:r>
          </a:p>
          <a:p>
            <a:pPr lvl="1"/>
            <a:r>
              <a:rPr lang="en-US" dirty="0"/>
              <a:t>Documents state that Facebook was fearful of Instagram and bought them for that reason</a:t>
            </a:r>
          </a:p>
          <a:p>
            <a:pPr lvl="1"/>
            <a:r>
              <a:rPr lang="en-US" dirty="0"/>
              <a:t>Documents that Facebook was not doing well on mobile, whereas Instagram was</a:t>
            </a:r>
          </a:p>
          <a:p>
            <a:pPr lvl="1"/>
            <a:r>
              <a:rPr lang="en-US" dirty="0"/>
              <a:t>And that FB’s photo-sharing services were poor </a:t>
            </a:r>
          </a:p>
          <a:p>
            <a:r>
              <a:rPr lang="en-US" b="1" i="1" dirty="0">
                <a:solidFill>
                  <a:srgbClr val="C00000"/>
                </a:solidFill>
              </a:rPr>
              <a:t>Question: Is Instagram’s success due to FB investment or inherent quality and network effects of Instagram?</a:t>
            </a:r>
          </a:p>
          <a:p>
            <a:r>
              <a:rPr lang="en-US" dirty="0">
                <a:solidFill>
                  <a:srgbClr val="C00000"/>
                </a:solidFill>
              </a:rPr>
              <a:t>2021 Lecture: </a:t>
            </a:r>
            <a:r>
              <a:rPr lang="en-US" dirty="0"/>
              <a:t>FTC is re-examining Instagram and WhatsApp acquisitions now and has suggested it would be willing to try to unwind them if necessary</a:t>
            </a:r>
          </a:p>
          <a:p>
            <a:r>
              <a:rPr lang="en-US" dirty="0">
                <a:solidFill>
                  <a:srgbClr val="C00000"/>
                </a:solidFill>
              </a:rPr>
              <a:t>2023 Update</a:t>
            </a:r>
            <a:r>
              <a:rPr lang="en-US" dirty="0"/>
              <a:t>: States case against Instagram dismissed for Laches.  Decision raises real risk for FTC. FTC also lost a challenge to Meta/Within merger </a:t>
            </a:r>
          </a:p>
          <a:p>
            <a:pPr marL="0" indent="0">
              <a:buNone/>
            </a:pPr>
            <a:endParaRPr lang="en-US" i="1" dirty="0"/>
          </a:p>
          <a:p>
            <a:pPr marL="0" indent="0">
              <a:buNone/>
            </a:pPr>
            <a:endParaRPr lang="en-US" dirty="0"/>
          </a:p>
          <a:p>
            <a:pPr marL="457200" lvl="1" indent="0">
              <a:buNone/>
            </a:pPr>
            <a:endParaRPr lang="en-US" dirty="0"/>
          </a:p>
        </p:txBody>
      </p:sp>
      <p:sp>
        <p:nvSpPr>
          <p:cNvPr id="4" name="Slide Number Placeholder 3">
            <a:extLst>
              <a:ext uri="{FF2B5EF4-FFF2-40B4-BE49-F238E27FC236}">
                <a16:creationId xmlns:a16="http://schemas.microsoft.com/office/drawing/2014/main" id="{8FC65325-9F31-45A0-B2D1-8F9FB5ADA805}"/>
              </a:ext>
            </a:extLst>
          </p:cNvPr>
          <p:cNvSpPr>
            <a:spLocks noGrp="1"/>
          </p:cNvSpPr>
          <p:nvPr>
            <p:ph type="sldNum" sz="quarter" idx="12"/>
          </p:nvPr>
        </p:nvSpPr>
        <p:spPr/>
        <p:txBody>
          <a:bodyPr/>
          <a:lstStyle/>
          <a:p>
            <a:fld id="{A3FA0A93-60EE-4E9D-852F-604094E61050}" type="slidenum">
              <a:rPr lang="en-US" smtClean="0"/>
              <a:t>65</a:t>
            </a:fld>
            <a:endParaRPr lang="en-US"/>
          </a:p>
        </p:txBody>
      </p:sp>
      <p:sp>
        <p:nvSpPr>
          <p:cNvPr id="6" name="TextBox 5">
            <a:extLst>
              <a:ext uri="{FF2B5EF4-FFF2-40B4-BE49-F238E27FC236}">
                <a16:creationId xmlns:a16="http://schemas.microsoft.com/office/drawing/2014/main" id="{FC559C0B-38FF-4904-8D8B-4962418C3DB6}"/>
              </a:ext>
            </a:extLst>
          </p:cNvPr>
          <p:cNvSpPr txBox="1"/>
          <p:nvPr/>
        </p:nvSpPr>
        <p:spPr>
          <a:xfrm>
            <a:off x="9163050" y="1854062"/>
            <a:ext cx="2924771" cy="1754326"/>
          </a:xfrm>
          <a:prstGeom prst="rect">
            <a:avLst/>
          </a:prstGeom>
          <a:noFill/>
          <a:ln w="57150">
            <a:solidFill>
              <a:srgbClr val="0070C0"/>
            </a:solidFill>
          </a:ln>
        </p:spPr>
        <p:txBody>
          <a:bodyPr wrap="square" rtlCol="0">
            <a:spAutoFit/>
          </a:bodyPr>
          <a:lstStyle/>
          <a:p>
            <a:r>
              <a:rPr lang="en-US" b="1" dirty="0">
                <a:solidFill>
                  <a:srgbClr val="0070C0"/>
                </a:solidFill>
              </a:rPr>
              <a:t>For further discussion of this transaction, </a:t>
            </a:r>
          </a:p>
          <a:p>
            <a:r>
              <a:rPr lang="en-US" b="1" dirty="0">
                <a:solidFill>
                  <a:srgbClr val="0070C0"/>
                </a:solidFill>
              </a:rPr>
              <a:t>see pp. 27-28 of  PDF “Chapter 5 Non-Horizontal Mergers,” posted on Canvas Topic 17 Module.</a:t>
            </a:r>
            <a:endParaRPr lang="en-US" sz="1600" b="1" i="1" dirty="0">
              <a:solidFill>
                <a:srgbClr val="0070C0"/>
              </a:solidFill>
            </a:endParaRPr>
          </a:p>
        </p:txBody>
      </p:sp>
    </p:spTree>
    <p:extLst>
      <p:ext uri="{BB962C8B-B14F-4D97-AF65-F5344CB8AC3E}">
        <p14:creationId xmlns:p14="http://schemas.microsoft.com/office/powerpoint/2010/main" val="243519779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9B13E-617A-4D09-B619-F5FE628D5B2A}"/>
              </a:ext>
            </a:extLst>
          </p:cNvPr>
          <p:cNvSpPr>
            <a:spLocks noGrp="1"/>
          </p:cNvSpPr>
          <p:nvPr>
            <p:ph type="title"/>
          </p:nvPr>
        </p:nvSpPr>
        <p:spPr/>
        <p:txBody>
          <a:bodyPr/>
          <a:lstStyle/>
          <a:p>
            <a:r>
              <a:rPr lang="en-US" dirty="0"/>
              <a:t>Facebook/Instagram: Some Mark Zuckerberg Emails </a:t>
            </a:r>
          </a:p>
        </p:txBody>
      </p:sp>
      <p:sp>
        <p:nvSpPr>
          <p:cNvPr id="3" name="Content Placeholder 2">
            <a:extLst>
              <a:ext uri="{FF2B5EF4-FFF2-40B4-BE49-F238E27FC236}">
                <a16:creationId xmlns:a16="http://schemas.microsoft.com/office/drawing/2014/main" id="{A65A2787-51D3-4F37-8801-F1D3BE27833F}"/>
              </a:ext>
            </a:extLst>
          </p:cNvPr>
          <p:cNvSpPr>
            <a:spLocks noGrp="1"/>
          </p:cNvSpPr>
          <p:nvPr>
            <p:ph idx="1"/>
          </p:nvPr>
        </p:nvSpPr>
        <p:spPr>
          <a:xfrm>
            <a:off x="533400" y="1425574"/>
            <a:ext cx="7686675" cy="5165725"/>
          </a:xfrm>
        </p:spPr>
        <p:txBody>
          <a:bodyPr>
            <a:normAutofit fontScale="92500" lnSpcReduction="20000"/>
          </a:bodyPr>
          <a:lstStyle/>
          <a:p>
            <a:r>
              <a:rPr lang="en-US" sz="1800" dirty="0">
                <a:solidFill>
                  <a:srgbClr val="000000"/>
                </a:solidFill>
                <a:latin typeface="Century Schoolbook" panose="02040604050505020304" pitchFamily="18" charset="0"/>
              </a:rPr>
              <a:t>[Instagram and </a:t>
            </a:r>
            <a:r>
              <a:rPr lang="en-US" sz="1800" i="0" u="none" strike="noStrike" baseline="0" dirty="0">
                <a:solidFill>
                  <a:srgbClr val="000000"/>
                </a:solidFill>
                <a:latin typeface="Century Schoolbook" panose="02040604050505020304" pitchFamily="18" charset="0"/>
              </a:rPr>
              <a:t>Path]</a:t>
            </a:r>
            <a:r>
              <a:rPr lang="en-US" sz="1800" b="0" i="0" u="none" strike="noStrike" baseline="0" dirty="0">
                <a:solidFill>
                  <a:srgbClr val="000000"/>
                </a:solidFill>
                <a:latin typeface="Century Schoolbook" panose="02040604050505020304" pitchFamily="18" charset="0"/>
              </a:rPr>
              <a:t> were “building networks that are competitive with our own.” … </a:t>
            </a:r>
          </a:p>
          <a:p>
            <a:r>
              <a:rPr lang="en-US" sz="1800" b="0" i="0" u="none" strike="noStrike" baseline="0" dirty="0">
                <a:solidFill>
                  <a:srgbClr val="000000"/>
                </a:solidFill>
                <a:latin typeface="Century Schoolbook" panose="02040604050505020304" pitchFamily="18" charset="0"/>
              </a:rPr>
              <a:t>“The businesses are nascent but the networks are established, the brands are already meaningful and if they grow to a large scale they could be very disruptive to us.” </a:t>
            </a:r>
          </a:p>
          <a:p>
            <a:r>
              <a:rPr lang="en-US" sz="1800" b="0" i="0" u="none" strike="noStrike" baseline="0" dirty="0">
                <a:solidFill>
                  <a:srgbClr val="000000"/>
                </a:solidFill>
                <a:latin typeface="Century Schoolbook" panose="02040604050505020304" pitchFamily="18" charset="0"/>
              </a:rPr>
              <a:t>“[T]here are network effects around social products and a finite number of different social mechanics to invent. Once someone wins at a specific mechanic, it’s difficult for others to supplant them without doing something different.” </a:t>
            </a:r>
          </a:p>
          <a:p>
            <a:r>
              <a:rPr lang="en-US" sz="1800" dirty="0">
                <a:solidFill>
                  <a:srgbClr val="000000"/>
                </a:solidFill>
                <a:latin typeface="Century Schoolbook" panose="02040604050505020304" pitchFamily="18" charset="0"/>
              </a:rPr>
              <a:t>[</a:t>
            </a:r>
            <a:r>
              <a:rPr lang="en-US" sz="1800" b="0" i="0" u="none" strike="noStrike" baseline="0" dirty="0">
                <a:solidFill>
                  <a:srgbClr val="000000"/>
                </a:solidFill>
                <a:latin typeface="Century Schoolbook" panose="02040604050505020304" pitchFamily="18" charset="0"/>
              </a:rPr>
              <a:t>Buying a firm like Instagram, Path or Foursquare] “will give us a year or more to integrate their dynamics before anyone else can get close to their scale again.” </a:t>
            </a:r>
          </a:p>
          <a:p>
            <a:r>
              <a:rPr lang="en-US" sz="1800" b="1" i="0" u="none" strike="noStrike" baseline="0" dirty="0">
                <a:solidFill>
                  <a:srgbClr val="298927"/>
                </a:solidFill>
                <a:latin typeface="Century Schoolbook" panose="02040604050505020304" pitchFamily="18" charset="0"/>
              </a:rPr>
              <a:t> “I didn’t mean to imply that we’d be buying them to prevent them from competing with us in any way… I’m mostly excited about what the companies could do together if we worked to build what they’ve invented into more people’s experiences.” </a:t>
            </a:r>
          </a:p>
          <a:p>
            <a:r>
              <a:rPr lang="en-US" sz="1800" b="0" i="0" u="none" strike="noStrike" baseline="0" dirty="0">
                <a:solidFill>
                  <a:srgbClr val="C00000"/>
                </a:solidFill>
                <a:latin typeface="Century Schoolbook" panose="02040604050505020304" pitchFamily="18" charset="0"/>
              </a:rPr>
              <a:t>“Instagram can hurt us meaningfully without becoming a huge business.” </a:t>
            </a:r>
          </a:p>
          <a:p>
            <a:r>
              <a:rPr lang="en-US" sz="1800" dirty="0">
                <a:solidFill>
                  <a:srgbClr val="C00000"/>
                </a:solidFill>
                <a:latin typeface="Century Schoolbook" panose="02040604050505020304" pitchFamily="18" charset="0"/>
              </a:rPr>
              <a:t>“</a:t>
            </a:r>
            <a:r>
              <a:rPr lang="en-US" sz="1800" b="0" i="0" u="none" strike="noStrike" baseline="0" dirty="0">
                <a:solidFill>
                  <a:srgbClr val="C00000"/>
                </a:solidFill>
                <a:latin typeface="Century Schoolbook" panose="02040604050505020304" pitchFamily="18" charset="0"/>
              </a:rPr>
              <a:t>I remember your internal post about how Instagram was our threat and not Google+. You were basically right. One thing about startups though is you can often acquire them.” </a:t>
            </a:r>
            <a:endParaRPr lang="en-US" dirty="0">
              <a:solidFill>
                <a:srgbClr val="C00000"/>
              </a:solidFill>
            </a:endParaRPr>
          </a:p>
        </p:txBody>
      </p:sp>
      <p:sp>
        <p:nvSpPr>
          <p:cNvPr id="4" name="Slide Number Placeholder 3">
            <a:extLst>
              <a:ext uri="{FF2B5EF4-FFF2-40B4-BE49-F238E27FC236}">
                <a16:creationId xmlns:a16="http://schemas.microsoft.com/office/drawing/2014/main" id="{789C078E-F456-4177-A8C8-3B2D0508DE37}"/>
              </a:ext>
            </a:extLst>
          </p:cNvPr>
          <p:cNvSpPr>
            <a:spLocks noGrp="1"/>
          </p:cNvSpPr>
          <p:nvPr>
            <p:ph type="sldNum" sz="quarter" idx="12"/>
          </p:nvPr>
        </p:nvSpPr>
        <p:spPr/>
        <p:txBody>
          <a:bodyPr/>
          <a:lstStyle/>
          <a:p>
            <a:fld id="{A3FA0A93-60EE-4E9D-852F-604094E61050}" type="slidenum">
              <a:rPr lang="en-US" smtClean="0"/>
              <a:t>66</a:t>
            </a:fld>
            <a:endParaRPr lang="en-US"/>
          </a:p>
        </p:txBody>
      </p:sp>
      <p:cxnSp>
        <p:nvCxnSpPr>
          <p:cNvPr id="5" name="Straight Arrow Connector 4">
            <a:extLst>
              <a:ext uri="{FF2B5EF4-FFF2-40B4-BE49-F238E27FC236}">
                <a16:creationId xmlns:a16="http://schemas.microsoft.com/office/drawing/2014/main" id="{EF8334C1-F829-4E5B-B86A-6B8A34F0903F}"/>
              </a:ext>
            </a:extLst>
          </p:cNvPr>
          <p:cNvCxnSpPr>
            <a:cxnSpLocks/>
          </p:cNvCxnSpPr>
          <p:nvPr/>
        </p:nvCxnSpPr>
        <p:spPr>
          <a:xfrm flipH="1">
            <a:off x="7772881" y="4034563"/>
            <a:ext cx="714375" cy="212861"/>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D854306-FA21-42FD-8B27-035FA47C722D}"/>
              </a:ext>
            </a:extLst>
          </p:cNvPr>
          <p:cNvSpPr txBox="1"/>
          <p:nvPr/>
        </p:nvSpPr>
        <p:spPr>
          <a:xfrm>
            <a:off x="8610600" y="3766549"/>
            <a:ext cx="3112889" cy="646331"/>
          </a:xfrm>
          <a:prstGeom prst="rect">
            <a:avLst/>
          </a:prstGeom>
          <a:noFill/>
          <a:ln w="57150">
            <a:solidFill>
              <a:srgbClr val="0070C0"/>
            </a:solidFill>
          </a:ln>
        </p:spPr>
        <p:txBody>
          <a:bodyPr wrap="square" rtlCol="0">
            <a:spAutoFit/>
          </a:bodyPr>
          <a:lstStyle/>
          <a:p>
            <a:r>
              <a:rPr lang="en-US" b="1" dirty="0">
                <a:solidFill>
                  <a:srgbClr val="0070C0"/>
                </a:solidFill>
              </a:rPr>
              <a:t>Was this email sent </a:t>
            </a:r>
            <a:br>
              <a:rPr lang="en-US" b="1" dirty="0">
                <a:solidFill>
                  <a:srgbClr val="0070C0"/>
                </a:solidFill>
              </a:rPr>
            </a:br>
            <a:r>
              <a:rPr lang="en-US" b="1" dirty="0">
                <a:solidFill>
                  <a:srgbClr val="0070C0"/>
                </a:solidFill>
              </a:rPr>
              <a:t>after he talked to counsel?</a:t>
            </a:r>
            <a:endParaRPr lang="en-US" sz="1600" b="1" i="1" dirty="0">
              <a:solidFill>
                <a:srgbClr val="0070C0"/>
              </a:solidFill>
            </a:endParaRPr>
          </a:p>
        </p:txBody>
      </p:sp>
    </p:spTree>
    <p:extLst>
      <p:ext uri="{BB962C8B-B14F-4D97-AF65-F5344CB8AC3E}">
        <p14:creationId xmlns:p14="http://schemas.microsoft.com/office/powerpoint/2010/main" val="320548155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E16A7-1CF8-4A03-A726-5952E9195920}"/>
              </a:ext>
            </a:extLst>
          </p:cNvPr>
          <p:cNvSpPr>
            <a:spLocks noGrp="1"/>
          </p:cNvSpPr>
          <p:nvPr>
            <p:ph type="title"/>
          </p:nvPr>
        </p:nvSpPr>
        <p:spPr/>
        <p:txBody>
          <a:bodyPr>
            <a:normAutofit fontScale="90000"/>
          </a:bodyPr>
          <a:lstStyle/>
          <a:p>
            <a:r>
              <a:rPr lang="en-US" dirty="0"/>
              <a:t>Potential Competition Mergers: Potential Entrants; Future Markets and Innovation (HMG § 6.4) </a:t>
            </a:r>
            <a:br>
              <a:rPr lang="en-US" dirty="0"/>
            </a:br>
            <a:endParaRPr lang="en-US" dirty="0"/>
          </a:p>
        </p:txBody>
      </p:sp>
      <p:sp>
        <p:nvSpPr>
          <p:cNvPr id="3" name="Content Placeholder 2">
            <a:extLst>
              <a:ext uri="{FF2B5EF4-FFF2-40B4-BE49-F238E27FC236}">
                <a16:creationId xmlns:a16="http://schemas.microsoft.com/office/drawing/2014/main" id="{BA298EAA-C249-45E3-8D4C-3C069B7D8C59}"/>
              </a:ext>
            </a:extLst>
          </p:cNvPr>
          <p:cNvSpPr>
            <a:spLocks noGrp="1"/>
          </p:cNvSpPr>
          <p:nvPr>
            <p:ph idx="1"/>
          </p:nvPr>
        </p:nvSpPr>
        <p:spPr>
          <a:xfrm>
            <a:off x="640238" y="1593130"/>
            <a:ext cx="10515600" cy="5128345"/>
          </a:xfrm>
        </p:spPr>
        <p:txBody>
          <a:bodyPr>
            <a:normAutofit fontScale="92500" lnSpcReduction="20000"/>
          </a:bodyPr>
          <a:lstStyle/>
          <a:p>
            <a:r>
              <a:rPr lang="en-US" dirty="0"/>
              <a:t>Types of competitive concerns </a:t>
            </a:r>
          </a:p>
          <a:p>
            <a:pPr lvl="1"/>
            <a:r>
              <a:rPr lang="en-US" i="1" dirty="0"/>
              <a:t>“Actual” </a:t>
            </a:r>
            <a:r>
              <a:rPr lang="en-US" dirty="0"/>
              <a:t>Potential Entrant: Acquisition of potential competitor that likely would enter independently absent the merger</a:t>
            </a:r>
          </a:p>
          <a:p>
            <a:pPr lvl="2"/>
            <a:r>
              <a:rPr lang="en-US" dirty="0"/>
              <a:t>Enter in current product market, or </a:t>
            </a:r>
          </a:p>
          <a:p>
            <a:pPr lvl="2"/>
            <a:r>
              <a:rPr lang="en-US" dirty="0"/>
              <a:t>Enter in a “future” market </a:t>
            </a:r>
          </a:p>
          <a:p>
            <a:pPr lvl="1"/>
            <a:r>
              <a:rPr lang="en-US" i="1" dirty="0"/>
              <a:t>“Perceived” </a:t>
            </a:r>
            <a:r>
              <a:rPr lang="en-US" dirty="0"/>
              <a:t>Potential Entrant: Acquisition of a firm that the acquiring (established)firm “fears” will enter if it tries to raise prices (whether or not the entrant </a:t>
            </a:r>
            <a:r>
              <a:rPr lang="en-US" i="1" dirty="0"/>
              <a:t>actually </a:t>
            </a:r>
            <a:r>
              <a:rPr lang="en-US" dirty="0"/>
              <a:t>would do so)</a:t>
            </a:r>
          </a:p>
          <a:p>
            <a:pPr lvl="1"/>
            <a:r>
              <a:rPr lang="en-US" i="1" dirty="0"/>
              <a:t>Note: Actual potential entry is higher priority concern</a:t>
            </a:r>
            <a:endParaRPr lang="en-US" dirty="0"/>
          </a:p>
          <a:p>
            <a:r>
              <a:rPr lang="en-US" dirty="0"/>
              <a:t>Similar analysis could apply to </a:t>
            </a:r>
            <a:r>
              <a:rPr lang="en-US" i="1" dirty="0"/>
              <a:t>a nascent competitor </a:t>
            </a:r>
            <a:r>
              <a:rPr lang="en-US" dirty="0"/>
              <a:t>that is a potential “expander”</a:t>
            </a:r>
          </a:p>
          <a:p>
            <a:r>
              <a:rPr lang="en-US" dirty="0"/>
              <a:t>Similar analysis also applies to possible “future” markets</a:t>
            </a:r>
          </a:p>
          <a:p>
            <a:pPr lvl="1"/>
            <a:r>
              <a:rPr lang="en-US" dirty="0"/>
              <a:t>Acquisition of firm that may be a competitor in a future market in which </a:t>
            </a:r>
            <a:br>
              <a:rPr lang="en-US" dirty="0"/>
            </a:br>
            <a:r>
              <a:rPr lang="en-US" i="1" dirty="0"/>
              <a:t>one </a:t>
            </a:r>
            <a:r>
              <a:rPr lang="en-US" dirty="0"/>
              <a:t>or </a:t>
            </a:r>
            <a:r>
              <a:rPr lang="en-US" i="1" dirty="0"/>
              <a:t>both </a:t>
            </a:r>
            <a:r>
              <a:rPr lang="en-US" dirty="0"/>
              <a:t>or </a:t>
            </a:r>
            <a:r>
              <a:rPr lang="en-US" i="1" dirty="0"/>
              <a:t>neither firm </a:t>
            </a:r>
            <a:r>
              <a:rPr lang="en-US" dirty="0"/>
              <a:t>competes now</a:t>
            </a:r>
          </a:p>
          <a:p>
            <a:pPr lvl="2"/>
            <a:r>
              <a:rPr lang="en-US" dirty="0"/>
              <a:t>New or next-generation products – even if market currently does not exist </a:t>
            </a:r>
          </a:p>
          <a:p>
            <a:pPr lvl="2"/>
            <a:r>
              <a:rPr lang="en-US" dirty="0"/>
              <a:t>E.g., pharmaceuticals in FDA pipeline; next-gen. tech products </a:t>
            </a:r>
          </a:p>
          <a:p>
            <a:pPr lvl="1"/>
            <a:r>
              <a:rPr lang="en-US" dirty="0"/>
              <a:t>Analysis involves “future competition” and “innovation competition” more generally</a:t>
            </a:r>
          </a:p>
          <a:p>
            <a:pPr marL="0" indent="0">
              <a:buNone/>
            </a:pPr>
            <a:endParaRPr lang="en-US" dirty="0"/>
          </a:p>
        </p:txBody>
      </p:sp>
      <p:sp>
        <p:nvSpPr>
          <p:cNvPr id="4" name="Slide Number Placeholder 3">
            <a:extLst>
              <a:ext uri="{FF2B5EF4-FFF2-40B4-BE49-F238E27FC236}">
                <a16:creationId xmlns:a16="http://schemas.microsoft.com/office/drawing/2014/main" id="{CDC382A6-FD24-40AC-9ABA-452AA3890EF8}"/>
              </a:ext>
            </a:extLst>
          </p:cNvPr>
          <p:cNvSpPr>
            <a:spLocks noGrp="1"/>
          </p:cNvSpPr>
          <p:nvPr>
            <p:ph type="sldNum" sz="quarter" idx="12"/>
          </p:nvPr>
        </p:nvSpPr>
        <p:spPr/>
        <p:txBody>
          <a:bodyPr/>
          <a:lstStyle/>
          <a:p>
            <a:fld id="{A3FA0A93-60EE-4E9D-852F-604094E61050}" type="slidenum">
              <a:rPr lang="en-US" smtClean="0"/>
              <a:t>67</a:t>
            </a:fld>
            <a:endParaRPr lang="en-US"/>
          </a:p>
        </p:txBody>
      </p:sp>
    </p:spTree>
    <p:extLst>
      <p:ext uri="{BB962C8B-B14F-4D97-AF65-F5344CB8AC3E}">
        <p14:creationId xmlns:p14="http://schemas.microsoft.com/office/powerpoint/2010/main" val="196371197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68715-06C9-4245-9212-3B14B701024F}"/>
              </a:ext>
            </a:extLst>
          </p:cNvPr>
          <p:cNvSpPr>
            <a:spLocks noGrp="1"/>
          </p:cNvSpPr>
          <p:nvPr>
            <p:ph type="title"/>
          </p:nvPr>
        </p:nvSpPr>
        <p:spPr>
          <a:xfrm>
            <a:off x="457594" y="0"/>
            <a:ext cx="10515600" cy="1325563"/>
          </a:xfrm>
        </p:spPr>
        <p:txBody>
          <a:bodyPr/>
          <a:lstStyle/>
          <a:p>
            <a:r>
              <a:rPr lang="en-US" dirty="0"/>
              <a:t>Legal and Competitive Effects Analysis</a:t>
            </a:r>
          </a:p>
        </p:txBody>
      </p:sp>
      <p:sp>
        <p:nvSpPr>
          <p:cNvPr id="3" name="Content Placeholder 2">
            <a:extLst>
              <a:ext uri="{FF2B5EF4-FFF2-40B4-BE49-F238E27FC236}">
                <a16:creationId xmlns:a16="http://schemas.microsoft.com/office/drawing/2014/main" id="{F8BC7D60-C1D2-46E2-BB04-925C5CAE88AA}"/>
              </a:ext>
            </a:extLst>
          </p:cNvPr>
          <p:cNvSpPr>
            <a:spLocks noGrp="1"/>
          </p:cNvSpPr>
          <p:nvPr>
            <p:ph idx="1"/>
          </p:nvPr>
        </p:nvSpPr>
        <p:spPr>
          <a:xfrm>
            <a:off x="212863" y="1138009"/>
            <a:ext cx="9674088" cy="5405896"/>
          </a:xfrm>
        </p:spPr>
        <p:txBody>
          <a:bodyPr>
            <a:normAutofit lnSpcReduction="10000"/>
          </a:bodyPr>
          <a:lstStyle/>
          <a:p>
            <a:r>
              <a:rPr lang="en-US" sz="2400" dirty="0">
                <a:solidFill>
                  <a:srgbClr val="C00000"/>
                </a:solidFill>
              </a:rPr>
              <a:t>Key point: No Anticompetitive Presumption </a:t>
            </a:r>
          </a:p>
          <a:p>
            <a:r>
              <a:rPr lang="en-US" sz="2400" dirty="0">
                <a:solidFill>
                  <a:srgbClr val="C00000"/>
                </a:solidFill>
              </a:rPr>
              <a:t>Three main prongs of </a:t>
            </a:r>
            <a:r>
              <a:rPr lang="en-US" sz="2400" i="1" dirty="0">
                <a:solidFill>
                  <a:srgbClr val="C00000"/>
                </a:solidFill>
              </a:rPr>
              <a:t>competitive harms </a:t>
            </a:r>
            <a:r>
              <a:rPr lang="en-US" sz="2400" dirty="0"/>
              <a:t>in actual potential entrant cases</a:t>
            </a:r>
          </a:p>
          <a:p>
            <a:pPr lvl="1"/>
            <a:r>
              <a:rPr lang="en-US" sz="2000" dirty="0"/>
              <a:t>Importance of potential entry for competition (Is the market highly concentrated?)</a:t>
            </a:r>
          </a:p>
          <a:p>
            <a:pPr lvl="1"/>
            <a:r>
              <a:rPr lang="en-US" sz="2000" dirty="0"/>
              <a:t>Likelihood of timely entry, absent the merger. (How likely? How much delay? How efficient an entrant?)</a:t>
            </a:r>
          </a:p>
          <a:p>
            <a:pPr lvl="1"/>
            <a:r>
              <a:rPr lang="en-US" sz="2000" dirty="0"/>
              <a:t>Unique (or critical) position of acquired firm. (Are there sufficient other similarly-situated potential entrants?) </a:t>
            </a:r>
          </a:p>
          <a:p>
            <a:r>
              <a:rPr lang="en-US" sz="2400" dirty="0">
                <a:solidFill>
                  <a:srgbClr val="C00000"/>
                </a:solidFill>
              </a:rPr>
              <a:t>Courts have set a very high bar on the “likelihood” prong</a:t>
            </a:r>
          </a:p>
          <a:p>
            <a:pPr lvl="1"/>
            <a:r>
              <a:rPr lang="en-US" sz="2000" dirty="0"/>
              <a:t>Would the entrant likely enter in a reasonable period of time?  What is the probability?</a:t>
            </a:r>
          </a:p>
          <a:p>
            <a:pPr lvl="1"/>
            <a:r>
              <a:rPr lang="en-US" sz="2000" dirty="0"/>
              <a:t>Does it have concrete plans? Has the Board of Directors approved the entry? Has it lined up any customers?</a:t>
            </a:r>
          </a:p>
          <a:p>
            <a:r>
              <a:rPr lang="en-US" sz="2400" dirty="0">
                <a:solidFill>
                  <a:srgbClr val="C00000"/>
                </a:solidFill>
              </a:rPr>
              <a:t>Potential efficiency benefits also are relevant</a:t>
            </a:r>
          </a:p>
          <a:p>
            <a:pPr lvl="1"/>
            <a:r>
              <a:rPr lang="en-US" sz="2000" dirty="0"/>
              <a:t>Will the merger permit faster, broader or more efficient use of the entrant’s technology?</a:t>
            </a:r>
          </a:p>
          <a:p>
            <a:pPr lvl="1"/>
            <a:r>
              <a:rPr lang="en-US" sz="2000" dirty="0"/>
              <a:t>Does the prospect of begin able to sell to a large incumbent actually stimulate more investment and innovation by the start-ups?</a:t>
            </a:r>
          </a:p>
          <a:p>
            <a:pPr marL="0" indent="0">
              <a:buNone/>
            </a:pPr>
            <a:endParaRPr lang="en-US" sz="2400" dirty="0"/>
          </a:p>
        </p:txBody>
      </p:sp>
      <p:sp>
        <p:nvSpPr>
          <p:cNvPr id="4" name="Slide Number Placeholder 3">
            <a:extLst>
              <a:ext uri="{FF2B5EF4-FFF2-40B4-BE49-F238E27FC236}">
                <a16:creationId xmlns:a16="http://schemas.microsoft.com/office/drawing/2014/main" id="{2684C601-10FB-45DD-A594-2E30598B6CD5}"/>
              </a:ext>
            </a:extLst>
          </p:cNvPr>
          <p:cNvSpPr>
            <a:spLocks noGrp="1"/>
          </p:cNvSpPr>
          <p:nvPr>
            <p:ph type="sldNum" sz="quarter" idx="12"/>
          </p:nvPr>
        </p:nvSpPr>
        <p:spPr/>
        <p:txBody>
          <a:bodyPr/>
          <a:lstStyle/>
          <a:p>
            <a:fld id="{A3FA0A93-60EE-4E9D-852F-604094E61050}" type="slidenum">
              <a:rPr lang="en-US" smtClean="0"/>
              <a:t>68</a:t>
            </a:fld>
            <a:endParaRPr lang="en-US"/>
          </a:p>
        </p:txBody>
      </p:sp>
    </p:spTree>
    <p:extLst>
      <p:ext uri="{BB962C8B-B14F-4D97-AF65-F5344CB8AC3E}">
        <p14:creationId xmlns:p14="http://schemas.microsoft.com/office/powerpoint/2010/main" val="378812613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92830-6CA7-4DE5-B10D-EF20BD928F46}"/>
              </a:ext>
            </a:extLst>
          </p:cNvPr>
          <p:cNvSpPr>
            <a:spLocks noGrp="1"/>
          </p:cNvSpPr>
          <p:nvPr>
            <p:ph type="title"/>
          </p:nvPr>
        </p:nvSpPr>
        <p:spPr>
          <a:xfrm>
            <a:off x="726729" y="21112"/>
            <a:ext cx="10515600" cy="1325563"/>
          </a:xfrm>
        </p:spPr>
        <p:txBody>
          <a:bodyPr/>
          <a:lstStyle/>
          <a:p>
            <a:r>
              <a:rPr lang="en-US" dirty="0"/>
              <a:t>Recent Case: </a:t>
            </a:r>
            <a:r>
              <a:rPr lang="en-US" i="1" dirty="0"/>
              <a:t>FTC v Steris </a:t>
            </a:r>
            <a:r>
              <a:rPr lang="en-US" dirty="0"/>
              <a:t>(N. Dist. Ohio, 2015)</a:t>
            </a:r>
          </a:p>
        </p:txBody>
      </p:sp>
      <p:sp>
        <p:nvSpPr>
          <p:cNvPr id="3" name="Content Placeholder 2">
            <a:extLst>
              <a:ext uri="{FF2B5EF4-FFF2-40B4-BE49-F238E27FC236}">
                <a16:creationId xmlns:a16="http://schemas.microsoft.com/office/drawing/2014/main" id="{A40ABD32-AF33-4D6C-8AD4-36F6C9F87CD3}"/>
              </a:ext>
            </a:extLst>
          </p:cNvPr>
          <p:cNvSpPr>
            <a:spLocks noGrp="1"/>
          </p:cNvSpPr>
          <p:nvPr>
            <p:ph idx="1"/>
          </p:nvPr>
        </p:nvSpPr>
        <p:spPr>
          <a:xfrm>
            <a:off x="506691" y="1078198"/>
            <a:ext cx="8103909" cy="5460714"/>
          </a:xfrm>
        </p:spPr>
        <p:txBody>
          <a:bodyPr>
            <a:normAutofit fontScale="92500" lnSpcReduction="10000"/>
          </a:bodyPr>
          <a:lstStyle/>
          <a:p>
            <a:r>
              <a:rPr lang="en-US" sz="2400" dirty="0"/>
              <a:t>Background</a:t>
            </a:r>
          </a:p>
          <a:p>
            <a:pPr lvl="1"/>
            <a:r>
              <a:rPr lang="en-US" sz="1800" dirty="0"/>
              <a:t>Market: Contract medical sterilization services in the U.S.</a:t>
            </a:r>
          </a:p>
          <a:p>
            <a:pPr lvl="1"/>
            <a:r>
              <a:rPr lang="en-US" sz="1800" dirty="0"/>
              <a:t>Acquirer; Steris, with US market share = 85%; 2</a:t>
            </a:r>
            <a:r>
              <a:rPr lang="en-US" sz="1800" baseline="30000" dirty="0"/>
              <a:t>nd</a:t>
            </a:r>
            <a:r>
              <a:rPr lang="en-US" sz="1800" dirty="0"/>
              <a:t> largest worldwide </a:t>
            </a:r>
          </a:p>
          <a:p>
            <a:pPr lvl="1"/>
            <a:r>
              <a:rPr lang="en-US" sz="1800" dirty="0"/>
              <a:t>Potential Entrant: Synergy, 3</a:t>
            </a:r>
            <a:r>
              <a:rPr lang="en-US" sz="1800" baseline="30000" dirty="0"/>
              <a:t>rd</a:t>
            </a:r>
            <a:r>
              <a:rPr lang="en-US" sz="1800" dirty="0"/>
              <a:t> largest worldwide</a:t>
            </a:r>
          </a:p>
          <a:p>
            <a:r>
              <a:rPr lang="en-US" sz="2400" dirty="0"/>
              <a:t>FTC Allegation: </a:t>
            </a:r>
          </a:p>
          <a:p>
            <a:pPr lvl="1"/>
            <a:r>
              <a:rPr lang="en-US" sz="1800" dirty="0"/>
              <a:t>Prior to the merger, Synergy was poised to enter highly concentrated US market</a:t>
            </a:r>
          </a:p>
          <a:p>
            <a:pPr lvl="1"/>
            <a:r>
              <a:rPr lang="en-US" sz="1800" dirty="0"/>
              <a:t>Synergy had publicly committed to enter</a:t>
            </a:r>
          </a:p>
          <a:p>
            <a:pPr lvl="1"/>
            <a:r>
              <a:rPr lang="en-US" sz="1800" dirty="0"/>
              <a:t>No alternative entrants </a:t>
            </a:r>
          </a:p>
          <a:p>
            <a:r>
              <a:rPr lang="en-US" sz="2400" dirty="0"/>
              <a:t>Parties’ Rebuttal</a:t>
            </a:r>
          </a:p>
          <a:p>
            <a:pPr lvl="1"/>
            <a:r>
              <a:rPr lang="en-US" sz="1800" dirty="0"/>
              <a:t>Synergy discontinued the project due to lack of customer commitments</a:t>
            </a:r>
          </a:p>
          <a:p>
            <a:pPr lvl="1"/>
            <a:r>
              <a:rPr lang="en-US" sz="1800" dirty="0"/>
              <a:t>Given the large capital requirements, Synergy wanted “take or pay” contracts in advance of capital expenditures </a:t>
            </a:r>
          </a:p>
          <a:p>
            <a:pPr lvl="1"/>
            <a:r>
              <a:rPr lang="en-US" sz="1800" dirty="0"/>
              <a:t>No customers would sign such an agreement – high switching costs and low benefits </a:t>
            </a:r>
          </a:p>
          <a:p>
            <a:pPr lvl="1"/>
            <a:r>
              <a:rPr lang="en-US" sz="1800" dirty="0"/>
              <a:t>Only 6 or 185 targeted customers even agreed to sign a non-binding letter of interest</a:t>
            </a:r>
          </a:p>
          <a:p>
            <a:pPr lvl="1"/>
            <a:r>
              <a:rPr lang="en-US" sz="1800" dirty="0"/>
              <a:t>Synergy did not have Board approval for the entry</a:t>
            </a:r>
          </a:p>
          <a:p>
            <a:r>
              <a:rPr lang="en-US" sz="2400" dirty="0">
                <a:solidFill>
                  <a:srgbClr val="C00000"/>
                </a:solidFill>
              </a:rPr>
              <a:t>Court: FTC failed to prove that Synergy “probably” would have entered in a “reasonable period of time.”</a:t>
            </a:r>
          </a:p>
          <a:p>
            <a:pPr lvl="1"/>
            <a:endParaRPr lang="en-US" sz="1800" dirty="0"/>
          </a:p>
        </p:txBody>
      </p:sp>
      <p:sp>
        <p:nvSpPr>
          <p:cNvPr id="4" name="Slide Number Placeholder 3">
            <a:extLst>
              <a:ext uri="{FF2B5EF4-FFF2-40B4-BE49-F238E27FC236}">
                <a16:creationId xmlns:a16="http://schemas.microsoft.com/office/drawing/2014/main" id="{1B0B7E02-DCCE-4849-863A-6D4F6B82C9FD}"/>
              </a:ext>
            </a:extLst>
          </p:cNvPr>
          <p:cNvSpPr>
            <a:spLocks noGrp="1"/>
          </p:cNvSpPr>
          <p:nvPr>
            <p:ph type="sldNum" sz="quarter" idx="12"/>
          </p:nvPr>
        </p:nvSpPr>
        <p:spPr/>
        <p:txBody>
          <a:bodyPr/>
          <a:lstStyle/>
          <a:p>
            <a:fld id="{A3FA0A93-60EE-4E9D-852F-604094E61050}" type="slidenum">
              <a:rPr lang="en-US" smtClean="0"/>
              <a:t>69</a:t>
            </a:fld>
            <a:endParaRPr lang="en-US"/>
          </a:p>
        </p:txBody>
      </p:sp>
      <p:cxnSp>
        <p:nvCxnSpPr>
          <p:cNvPr id="5" name="Straight Arrow Connector 4">
            <a:extLst>
              <a:ext uri="{FF2B5EF4-FFF2-40B4-BE49-F238E27FC236}">
                <a16:creationId xmlns:a16="http://schemas.microsoft.com/office/drawing/2014/main" id="{558710A2-B76A-4E2C-BA30-E2B64A9A0B04}"/>
              </a:ext>
            </a:extLst>
          </p:cNvPr>
          <p:cNvCxnSpPr>
            <a:cxnSpLocks/>
          </p:cNvCxnSpPr>
          <p:nvPr/>
        </p:nvCxnSpPr>
        <p:spPr>
          <a:xfrm flipH="1">
            <a:off x="8449544" y="3996941"/>
            <a:ext cx="1188244" cy="347322"/>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6DAFAFE-D897-4635-94E1-5C278CC610E5}"/>
              </a:ext>
            </a:extLst>
          </p:cNvPr>
          <p:cNvSpPr txBox="1"/>
          <p:nvPr/>
        </p:nvSpPr>
        <p:spPr>
          <a:xfrm>
            <a:off x="9194220" y="2374184"/>
            <a:ext cx="2795588" cy="1477328"/>
          </a:xfrm>
          <a:prstGeom prst="rect">
            <a:avLst/>
          </a:prstGeom>
          <a:noFill/>
          <a:ln w="57150">
            <a:solidFill>
              <a:srgbClr val="0070C0"/>
            </a:solidFill>
          </a:ln>
        </p:spPr>
        <p:txBody>
          <a:bodyPr wrap="square" rtlCol="0">
            <a:spAutoFit/>
          </a:bodyPr>
          <a:lstStyle/>
          <a:p>
            <a:r>
              <a:rPr lang="en-US" b="1" dirty="0">
                <a:solidFill>
                  <a:srgbClr val="0070C0"/>
                </a:solidFill>
              </a:rPr>
              <a:t>Good example of trying to avoid risk of entry by achieving MVS of customers </a:t>
            </a:r>
            <a:br>
              <a:rPr lang="en-US" b="1" dirty="0">
                <a:solidFill>
                  <a:srgbClr val="0070C0"/>
                </a:solidFill>
              </a:rPr>
            </a:br>
            <a:r>
              <a:rPr lang="en-US" b="1" dirty="0">
                <a:solidFill>
                  <a:srgbClr val="0070C0"/>
                </a:solidFill>
              </a:rPr>
              <a:t>before sunk costs</a:t>
            </a:r>
            <a:endParaRPr lang="en-US" sz="1600" b="1" i="1" dirty="0">
              <a:solidFill>
                <a:srgbClr val="0070C0"/>
              </a:solidFill>
            </a:endParaRPr>
          </a:p>
        </p:txBody>
      </p:sp>
    </p:spTree>
    <p:extLst>
      <p:ext uri="{BB962C8B-B14F-4D97-AF65-F5344CB8AC3E}">
        <p14:creationId xmlns:p14="http://schemas.microsoft.com/office/powerpoint/2010/main" val="3273272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8B047-E97C-476B-9CA2-1DB01FC1116D}"/>
              </a:ext>
            </a:extLst>
          </p:cNvPr>
          <p:cNvSpPr>
            <a:spLocks noGrp="1"/>
          </p:cNvSpPr>
          <p:nvPr>
            <p:ph type="title"/>
          </p:nvPr>
        </p:nvSpPr>
        <p:spPr/>
        <p:txBody>
          <a:bodyPr/>
          <a:lstStyle/>
          <a:p>
            <a:pPr algn="ctr"/>
            <a:r>
              <a:rPr lang="en-US" dirty="0"/>
              <a:t>Waste Management (2d Cir. 1984)</a:t>
            </a:r>
          </a:p>
        </p:txBody>
      </p:sp>
      <p:sp>
        <p:nvSpPr>
          <p:cNvPr id="3" name="Text Placeholder 2">
            <a:extLst>
              <a:ext uri="{FF2B5EF4-FFF2-40B4-BE49-F238E27FC236}">
                <a16:creationId xmlns:a16="http://schemas.microsoft.com/office/drawing/2014/main" id="{EAB6E72D-DE36-4468-83F8-C3420A815388}"/>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5A31705E-5546-4946-AEAA-44D1E038501E}"/>
              </a:ext>
            </a:extLst>
          </p:cNvPr>
          <p:cNvSpPr>
            <a:spLocks noGrp="1"/>
          </p:cNvSpPr>
          <p:nvPr>
            <p:ph type="sldNum" sz="quarter" idx="12"/>
          </p:nvPr>
        </p:nvSpPr>
        <p:spPr/>
        <p:txBody>
          <a:bodyPr/>
          <a:lstStyle/>
          <a:p>
            <a:fld id="{A3FA0A93-60EE-4E9D-852F-604094E61050}" type="slidenum">
              <a:rPr lang="en-US" smtClean="0"/>
              <a:t>7</a:t>
            </a:fld>
            <a:endParaRPr lang="en-US"/>
          </a:p>
        </p:txBody>
      </p:sp>
    </p:spTree>
    <p:extLst>
      <p:ext uri="{BB962C8B-B14F-4D97-AF65-F5344CB8AC3E}">
        <p14:creationId xmlns:p14="http://schemas.microsoft.com/office/powerpoint/2010/main" val="369488432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F8434-AA0B-D7DD-50BB-2745FCFC0100}"/>
              </a:ext>
            </a:extLst>
          </p:cNvPr>
          <p:cNvSpPr>
            <a:spLocks noGrp="1"/>
          </p:cNvSpPr>
          <p:nvPr>
            <p:ph type="title"/>
          </p:nvPr>
        </p:nvSpPr>
        <p:spPr/>
        <p:txBody>
          <a:bodyPr>
            <a:normAutofit fontScale="90000"/>
          </a:bodyPr>
          <a:lstStyle/>
          <a:p>
            <a:r>
              <a:rPr lang="en-US" dirty="0"/>
              <a:t>Excessive Standard of Proof in Potential Entry Merger Cases (1)</a:t>
            </a:r>
            <a:br>
              <a:rPr lang="en-US" dirty="0"/>
            </a:br>
            <a:endParaRPr lang="en-US" dirty="0"/>
          </a:p>
        </p:txBody>
      </p:sp>
      <p:sp>
        <p:nvSpPr>
          <p:cNvPr id="3" name="Content Placeholder 2">
            <a:extLst>
              <a:ext uri="{FF2B5EF4-FFF2-40B4-BE49-F238E27FC236}">
                <a16:creationId xmlns:a16="http://schemas.microsoft.com/office/drawing/2014/main" id="{D085867F-6E72-7E25-56CF-FA9910621303}"/>
              </a:ext>
            </a:extLst>
          </p:cNvPr>
          <p:cNvSpPr>
            <a:spLocks noGrp="1"/>
          </p:cNvSpPr>
          <p:nvPr>
            <p:ph idx="1"/>
          </p:nvPr>
        </p:nvSpPr>
        <p:spPr>
          <a:xfrm>
            <a:off x="729018" y="1436664"/>
            <a:ext cx="10515600" cy="4351338"/>
          </a:xfrm>
        </p:spPr>
        <p:txBody>
          <a:bodyPr>
            <a:normAutofit fontScale="92500" lnSpcReduction="10000"/>
          </a:bodyPr>
          <a:lstStyle/>
          <a:p>
            <a:r>
              <a:rPr lang="en-US" dirty="0"/>
              <a:t>Courts have set very high standards of proof on government to prove likelihood of entry</a:t>
            </a:r>
          </a:p>
          <a:p>
            <a:pPr lvl="1"/>
            <a:r>
              <a:rPr lang="en-US" dirty="0"/>
              <a:t>“Clear proof”</a:t>
            </a:r>
          </a:p>
          <a:p>
            <a:pPr lvl="1"/>
            <a:r>
              <a:rPr lang="en-US" dirty="0"/>
              <a:t>Meta/Within court: Reasonable probability means a probability of entry north of 50%</a:t>
            </a:r>
          </a:p>
          <a:p>
            <a:r>
              <a:rPr lang="en-US" dirty="0"/>
              <a:t>This standard of proof is excessive</a:t>
            </a:r>
          </a:p>
          <a:p>
            <a:r>
              <a:rPr lang="en-US" u="sng" dirty="0"/>
              <a:t>Example</a:t>
            </a:r>
            <a:r>
              <a:rPr lang="en-US" dirty="0"/>
              <a:t>: </a:t>
            </a:r>
          </a:p>
          <a:p>
            <a:pPr lvl="1"/>
            <a:r>
              <a:rPr lang="en-US" dirty="0"/>
              <a:t>Suppose 3 potential entrants. </a:t>
            </a:r>
          </a:p>
          <a:p>
            <a:pPr lvl="1"/>
            <a:r>
              <a:rPr lang="en-US" dirty="0"/>
              <a:t>Probability of entry by each is 20%. </a:t>
            </a:r>
          </a:p>
          <a:p>
            <a:pPr lvl="1"/>
            <a:r>
              <a:rPr lang="en-US" dirty="0"/>
              <a:t>This implies that probability that at least one enters is only 49%. </a:t>
            </a:r>
          </a:p>
          <a:p>
            <a:pPr lvl="1"/>
            <a:r>
              <a:rPr lang="en-US" b="1" dirty="0">
                <a:solidFill>
                  <a:srgbClr val="C00000"/>
                </a:solidFill>
              </a:rPr>
              <a:t>Thus, dominant firm could acquire all three under a “more likely than not” standard</a:t>
            </a:r>
          </a:p>
          <a:p>
            <a:pPr lvl="1"/>
            <a:r>
              <a:rPr lang="en-US" dirty="0"/>
              <a:t>This result clearly is excessive</a:t>
            </a:r>
          </a:p>
        </p:txBody>
      </p:sp>
      <p:sp>
        <p:nvSpPr>
          <p:cNvPr id="4" name="Slide Number Placeholder 3">
            <a:extLst>
              <a:ext uri="{FF2B5EF4-FFF2-40B4-BE49-F238E27FC236}">
                <a16:creationId xmlns:a16="http://schemas.microsoft.com/office/drawing/2014/main" id="{0962F61D-8846-E2A1-754A-E40A6ABD1163}"/>
              </a:ext>
            </a:extLst>
          </p:cNvPr>
          <p:cNvSpPr>
            <a:spLocks noGrp="1"/>
          </p:cNvSpPr>
          <p:nvPr>
            <p:ph type="sldNum" sz="quarter" idx="12"/>
          </p:nvPr>
        </p:nvSpPr>
        <p:spPr/>
        <p:txBody>
          <a:bodyPr/>
          <a:lstStyle/>
          <a:p>
            <a:fld id="{A3FA0A93-60EE-4E9D-852F-604094E61050}" type="slidenum">
              <a:rPr lang="en-US" smtClean="0"/>
              <a:t>70</a:t>
            </a:fld>
            <a:endParaRPr lang="en-US"/>
          </a:p>
        </p:txBody>
      </p:sp>
    </p:spTree>
    <p:extLst>
      <p:ext uri="{BB962C8B-B14F-4D97-AF65-F5344CB8AC3E}">
        <p14:creationId xmlns:p14="http://schemas.microsoft.com/office/powerpoint/2010/main" val="251696524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1E47D-BCCB-D647-CDD8-5E3DAB2686E2}"/>
              </a:ext>
            </a:extLst>
          </p:cNvPr>
          <p:cNvSpPr>
            <a:spLocks noGrp="1"/>
          </p:cNvSpPr>
          <p:nvPr>
            <p:ph type="title"/>
          </p:nvPr>
        </p:nvSpPr>
        <p:spPr>
          <a:xfrm>
            <a:off x="838199" y="365125"/>
            <a:ext cx="10898875" cy="1325563"/>
          </a:xfrm>
        </p:spPr>
        <p:txBody>
          <a:bodyPr/>
          <a:lstStyle/>
          <a:p>
            <a:r>
              <a:rPr lang="en-US" dirty="0"/>
              <a:t>Excessive Standard of Proof in Potential Entry Merger Cases (2)</a:t>
            </a:r>
          </a:p>
        </p:txBody>
      </p:sp>
      <p:sp>
        <p:nvSpPr>
          <p:cNvPr id="3" name="Content Placeholder 2">
            <a:extLst>
              <a:ext uri="{FF2B5EF4-FFF2-40B4-BE49-F238E27FC236}">
                <a16:creationId xmlns:a16="http://schemas.microsoft.com/office/drawing/2014/main" id="{6CC5D90B-37E8-15BB-6981-65FA97B6F6CE}"/>
              </a:ext>
            </a:extLst>
          </p:cNvPr>
          <p:cNvSpPr>
            <a:spLocks noGrp="1"/>
          </p:cNvSpPr>
          <p:nvPr>
            <p:ph idx="1"/>
          </p:nvPr>
        </p:nvSpPr>
        <p:spPr>
          <a:xfrm>
            <a:off x="838200" y="1514901"/>
            <a:ext cx="10515600" cy="5206573"/>
          </a:xfrm>
        </p:spPr>
        <p:txBody>
          <a:bodyPr>
            <a:normAutofit lnSpcReduction="10000"/>
          </a:bodyPr>
          <a:lstStyle/>
          <a:p>
            <a:r>
              <a:rPr lang="en-US" sz="2000" dirty="0">
                <a:effectLst/>
                <a:latin typeface="Times New Roman" panose="02020603050405020304" pitchFamily="18" charset="0"/>
                <a:ea typeface="Calibri" panose="020F0502020204030204" pitchFamily="34" charset="0"/>
                <a:cs typeface="Calibri" panose="020F0502020204030204" pitchFamily="34" charset="0"/>
              </a:rPr>
              <a:t>Dominant firm has powerful incentives to eliminate or neutralize nascent or potential competition to protect its monopoly profits.  </a:t>
            </a:r>
          </a:p>
          <a:p>
            <a:pPr lvl="1"/>
            <a:r>
              <a:rPr lang="en-US" sz="1600" dirty="0">
                <a:effectLst/>
                <a:latin typeface="Times New Roman" panose="02020603050405020304" pitchFamily="18" charset="0"/>
                <a:ea typeface="Calibri" panose="020F0502020204030204" pitchFamily="34" charset="0"/>
                <a:cs typeface="Calibri" panose="020F0502020204030204" pitchFamily="34" charset="0"/>
              </a:rPr>
              <a:t>Dominant firm thus can outbid equally efficient smaller rivals by sharing these monopoly profits with the target.  </a:t>
            </a:r>
          </a:p>
          <a:p>
            <a:pPr lvl="1"/>
            <a:r>
              <a:rPr lang="en-US" sz="1600" dirty="0">
                <a:effectLst/>
                <a:latin typeface="Times New Roman" panose="02020603050405020304" pitchFamily="18" charset="0"/>
                <a:ea typeface="Calibri" panose="020F0502020204030204" pitchFamily="34" charset="0"/>
                <a:cs typeface="Calibri" panose="020F0502020204030204" pitchFamily="34" charset="0"/>
              </a:rPr>
              <a:t>This also means that is higher bid does not imply that its acquisition is pro-competitive. </a:t>
            </a:r>
          </a:p>
          <a:p>
            <a:r>
              <a:rPr lang="en-US" sz="2000" dirty="0">
                <a:effectLst/>
                <a:latin typeface="Times New Roman" panose="02020603050405020304" pitchFamily="18" charset="0"/>
                <a:ea typeface="Calibri" panose="020F0502020204030204" pitchFamily="34" charset="0"/>
                <a:cs typeface="Calibri" panose="020F0502020204030204" pitchFamily="34" charset="0"/>
              </a:rPr>
              <a:t>Market “self-correction</a:t>
            </a:r>
            <a:r>
              <a:rPr lang="en-US" sz="2000" dirty="0">
                <a:solidFill>
                  <a:srgbClr val="1155CC"/>
                </a:solidFill>
                <a:effectLst/>
                <a:latin typeface="Times New Roman" panose="02020603050405020304" pitchFamily="18" charset="0"/>
                <a:ea typeface="Calibri" panose="020F0502020204030204" pitchFamily="34" charset="0"/>
                <a:cs typeface="Calibri" panose="020F0502020204030204" pitchFamily="34" charset="0"/>
              </a:rPr>
              <a:t>”</a:t>
            </a:r>
            <a:r>
              <a:rPr lang="en-US" sz="2000" dirty="0">
                <a:effectLst/>
                <a:latin typeface="Times New Roman" panose="02020603050405020304" pitchFamily="18" charset="0"/>
                <a:ea typeface="Calibri" panose="020F0502020204030204" pitchFamily="34" charset="0"/>
                <a:cs typeface="Calibri" panose="020F0502020204030204" pitchFamily="34" charset="0"/>
              </a:rPr>
              <a:t> will not occur if the dominant firm is permitted to acquire key nascent competitors or entrants that would have caused more competition. </a:t>
            </a:r>
          </a:p>
          <a:p>
            <a:r>
              <a:rPr lang="en-US" sz="2000" dirty="0">
                <a:latin typeface="Times New Roman" panose="02020603050405020304" pitchFamily="18" charset="0"/>
                <a:ea typeface="Calibri" panose="020F0502020204030204" pitchFamily="34" charset="0"/>
                <a:cs typeface="Calibri" panose="020F0502020204030204" pitchFamily="34" charset="0"/>
              </a:rPr>
              <a:t>D</a:t>
            </a:r>
            <a:r>
              <a:rPr lang="en-US" sz="2000" dirty="0">
                <a:effectLst/>
                <a:latin typeface="Times New Roman" panose="02020603050405020304" pitchFamily="18" charset="0"/>
                <a:ea typeface="Calibri" panose="020F0502020204030204" pitchFamily="34" charset="0"/>
                <a:cs typeface="Calibri" panose="020F0502020204030204" pitchFamily="34" charset="0"/>
              </a:rPr>
              <a:t>ominant firm has better information about market evolution so it can perceive competitive threats to its dominance before they become apparent to the agencies.  </a:t>
            </a:r>
          </a:p>
          <a:p>
            <a:r>
              <a:rPr lang="en-US" sz="2000" dirty="0">
                <a:effectLst/>
                <a:latin typeface="Times New Roman" panose="02020603050405020304" pitchFamily="18" charset="0"/>
                <a:ea typeface="Calibri" panose="020F0502020204030204" pitchFamily="34" charset="0"/>
                <a:cs typeface="Calibri" panose="020F0502020204030204" pitchFamily="34" charset="0"/>
              </a:rPr>
              <a:t>A more interventionist enforcement policy will  not sacrifice market efficiency.  </a:t>
            </a:r>
          </a:p>
          <a:p>
            <a:pPr lvl="1"/>
            <a:r>
              <a:rPr lang="en-US" sz="1600" dirty="0">
                <a:effectLst/>
                <a:latin typeface="Times New Roman" panose="02020603050405020304" pitchFamily="18" charset="0"/>
                <a:ea typeface="Calibri" panose="020F0502020204030204" pitchFamily="34" charset="0"/>
                <a:cs typeface="Calibri" panose="020F0502020204030204" pitchFamily="34" charset="0"/>
              </a:rPr>
              <a:t>if</a:t>
            </a:r>
            <a:r>
              <a:rPr lang="en-US" sz="1600" b="1" dirty="0">
                <a:effectLst/>
                <a:latin typeface="Times New Roman" panose="02020603050405020304" pitchFamily="18" charset="0"/>
                <a:ea typeface="Calibri" panose="020F0502020204030204" pitchFamily="34" charset="0"/>
                <a:cs typeface="Calibri" panose="020F0502020204030204" pitchFamily="34" charset="0"/>
              </a:rPr>
              <a:t> </a:t>
            </a:r>
            <a:r>
              <a:rPr lang="en-US" sz="1600" dirty="0">
                <a:effectLst/>
                <a:latin typeface="Times New Roman" panose="02020603050405020304" pitchFamily="18" charset="0"/>
                <a:ea typeface="Calibri" panose="020F0502020204030204" pitchFamily="34" charset="0"/>
                <a:cs typeface="Calibri" panose="020F0502020204030204" pitchFamily="34" charset="0"/>
              </a:rPr>
              <a:t>an acquisition is prohibited, the dominant firm typically can achieve most (if not all) efficiency benefits from de novo entry or a less concerning transaction. </a:t>
            </a:r>
          </a:p>
          <a:p>
            <a:pPr lvl="1"/>
            <a:r>
              <a:rPr lang="en-US" sz="1600" dirty="0">
                <a:effectLst/>
                <a:latin typeface="Times New Roman" panose="02020603050405020304" pitchFamily="18" charset="0"/>
                <a:ea typeface="Calibri" panose="020F0502020204030204" pitchFamily="34" charset="0"/>
                <a:cs typeface="Calibri" panose="020F0502020204030204" pitchFamily="34" charset="0"/>
              </a:rPr>
              <a:t>The efficiencies then can flow to an alternative purchaser or partner, which then would force the dominant firm to compete harder and offer lower prices and better products, which will benefit consumers and increase allocative efficiency.  </a:t>
            </a:r>
          </a:p>
          <a:p>
            <a:pPr lvl="1"/>
            <a:r>
              <a:rPr lang="en-US" sz="1600" dirty="0">
                <a:effectLst/>
                <a:latin typeface="Times New Roman" panose="02020603050405020304" pitchFamily="18" charset="0"/>
                <a:ea typeface="Calibri" panose="020F0502020204030204" pitchFamily="34" charset="0"/>
                <a:cs typeface="Calibri" panose="020F0502020204030204" pitchFamily="34" charset="0"/>
              </a:rPr>
              <a:t>Even if the alternative purchaser is somewhat less efficient, the competitive benefits will still occur.  </a:t>
            </a:r>
          </a:p>
          <a:p>
            <a:r>
              <a:rPr lang="en-US" sz="2000" dirty="0">
                <a:latin typeface="Times New Roman" panose="02020603050405020304" pitchFamily="18" charset="0"/>
                <a:ea typeface="Calibri" panose="020F0502020204030204" pitchFamily="34" charset="0"/>
                <a:cs typeface="Calibri" panose="020F0502020204030204" pitchFamily="34" charset="0"/>
              </a:rPr>
              <a:t>The </a:t>
            </a:r>
            <a:r>
              <a:rPr lang="en-US" sz="2000" dirty="0">
                <a:effectLst/>
                <a:latin typeface="Times New Roman" panose="02020603050405020304" pitchFamily="18" charset="0"/>
                <a:ea typeface="Calibri" panose="020F0502020204030204" pitchFamily="34" charset="0"/>
                <a:cs typeface="Calibri" panose="020F0502020204030204" pitchFamily="34" charset="0"/>
              </a:rPr>
              <a:t>availability of alternative acquirers also</a:t>
            </a:r>
            <a:r>
              <a:rPr lang="en-US" sz="2000" u="none" strike="noStrike" dirty="0">
                <a:solidFill>
                  <a:srgbClr val="0563C1"/>
                </a:solidFill>
                <a:effectLst/>
                <a:latin typeface="Times New Roman" panose="02020603050405020304" pitchFamily="18" charset="0"/>
                <a:ea typeface="Calibri" panose="020F0502020204030204" pitchFamily="34" charset="0"/>
                <a:cs typeface="Calibri" panose="020F0502020204030204" pitchFamily="34" charset="0"/>
                <a:hlinkClick r:id="rId2"/>
              </a:rPr>
              <a:t> </a:t>
            </a:r>
            <a:r>
              <a:rPr lang="en-US" sz="2000" dirty="0">
                <a:effectLst/>
                <a:latin typeface="Times New Roman" panose="02020603050405020304" pitchFamily="18" charset="0"/>
                <a:ea typeface="Calibri" panose="020F0502020204030204" pitchFamily="34" charset="0"/>
                <a:cs typeface="Calibri" panose="020F0502020204030204" pitchFamily="34" charset="0"/>
              </a:rPr>
              <a:t>rebuts the claim that the policy will lead to fewer start-ups or less innovation. An “invest and exit” strategy will still be viable because the entrant can be acquired by other, non-dominant firms.</a:t>
            </a:r>
            <a:r>
              <a:rPr lang="en-US" sz="1600" dirty="0">
                <a:effectLst/>
              </a:rPr>
              <a:t> </a:t>
            </a:r>
            <a:endParaRPr lang="en-US" sz="1600" dirty="0"/>
          </a:p>
        </p:txBody>
      </p:sp>
      <p:sp>
        <p:nvSpPr>
          <p:cNvPr id="4" name="Slide Number Placeholder 3">
            <a:extLst>
              <a:ext uri="{FF2B5EF4-FFF2-40B4-BE49-F238E27FC236}">
                <a16:creationId xmlns:a16="http://schemas.microsoft.com/office/drawing/2014/main" id="{29FC38F3-4C37-D28C-D309-70337E93C675}"/>
              </a:ext>
            </a:extLst>
          </p:cNvPr>
          <p:cNvSpPr>
            <a:spLocks noGrp="1"/>
          </p:cNvSpPr>
          <p:nvPr>
            <p:ph type="sldNum" sz="quarter" idx="12"/>
          </p:nvPr>
        </p:nvSpPr>
        <p:spPr/>
        <p:txBody>
          <a:bodyPr/>
          <a:lstStyle/>
          <a:p>
            <a:fld id="{A3FA0A93-60EE-4E9D-852F-604094E61050}" type="slidenum">
              <a:rPr lang="en-US" smtClean="0"/>
              <a:t>71</a:t>
            </a:fld>
            <a:endParaRPr lang="en-US"/>
          </a:p>
        </p:txBody>
      </p:sp>
    </p:spTree>
    <p:extLst>
      <p:ext uri="{BB962C8B-B14F-4D97-AF65-F5344CB8AC3E}">
        <p14:creationId xmlns:p14="http://schemas.microsoft.com/office/powerpoint/2010/main" val="42073756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905997" y="603105"/>
            <a:ext cx="10560579" cy="705578"/>
          </a:xfrm>
        </p:spPr>
        <p:txBody>
          <a:bodyPr>
            <a:noAutofit/>
          </a:bodyPr>
          <a:lstStyle/>
          <a:p>
            <a:r>
              <a:rPr lang="en-US" i="1" dirty="0"/>
              <a:t>Waste Management </a:t>
            </a:r>
            <a:r>
              <a:rPr lang="en-US" dirty="0"/>
              <a:t>(2d Cir. 1984) </a:t>
            </a:r>
            <a:r>
              <a:rPr lang="en-US" sz="2000" i="1" dirty="0">
                <a:solidFill>
                  <a:srgbClr val="00B0F0"/>
                </a:solidFill>
              </a:rPr>
              <a:t>(p. 848) </a:t>
            </a:r>
            <a:br>
              <a:rPr lang="en-US" dirty="0"/>
            </a:br>
            <a:endParaRPr lang="en-US" dirty="0"/>
          </a:p>
        </p:txBody>
      </p:sp>
      <p:sp>
        <p:nvSpPr>
          <p:cNvPr id="41987" name="Content Placeholder 2"/>
          <p:cNvSpPr>
            <a:spLocks noGrp="1"/>
          </p:cNvSpPr>
          <p:nvPr>
            <p:ph idx="1"/>
          </p:nvPr>
        </p:nvSpPr>
        <p:spPr>
          <a:xfrm>
            <a:off x="921996" y="1540476"/>
            <a:ext cx="7643928" cy="5180999"/>
          </a:xfrm>
        </p:spPr>
        <p:txBody>
          <a:bodyPr/>
          <a:lstStyle/>
          <a:p>
            <a:r>
              <a:rPr lang="en-US" sz="2400" dirty="0"/>
              <a:t>U.S. made out traditional statistical case</a:t>
            </a:r>
          </a:p>
          <a:p>
            <a:pPr lvl="1"/>
            <a:r>
              <a:rPr lang="en-US" sz="2200" dirty="0"/>
              <a:t>Post-merger share of 48.8% (See n. 27 re HHI)</a:t>
            </a:r>
          </a:p>
          <a:p>
            <a:pPr lvl="1"/>
            <a:r>
              <a:rPr lang="en-US" sz="2200" dirty="0"/>
              <a:t>What was issue regarding market definition?</a:t>
            </a:r>
          </a:p>
          <a:p>
            <a:pPr lvl="1"/>
            <a:r>
              <a:rPr lang="en-US" sz="2200" dirty="0"/>
              <a:t>What was theory of anticompetitive effect?</a:t>
            </a:r>
          </a:p>
          <a:p>
            <a:r>
              <a:rPr lang="en-US" sz="2400" dirty="0">
                <a:solidFill>
                  <a:srgbClr val="C00000"/>
                </a:solidFill>
              </a:rPr>
              <a:t>WM successfully rebuts with ease of entry argument </a:t>
            </a:r>
          </a:p>
          <a:p>
            <a:r>
              <a:rPr lang="en-US" sz="2400" dirty="0"/>
              <a:t>Some key questions</a:t>
            </a:r>
          </a:p>
          <a:p>
            <a:pPr lvl="1"/>
            <a:r>
              <a:rPr lang="en-US" i="1" dirty="0"/>
              <a:t>Who had burden of production/proof?</a:t>
            </a:r>
          </a:p>
          <a:p>
            <a:pPr lvl="2"/>
            <a:r>
              <a:rPr lang="en-US" dirty="0"/>
              <a:t>Does gov’t prove “barriers” to entry? </a:t>
            </a:r>
          </a:p>
          <a:p>
            <a:pPr lvl="2"/>
            <a:r>
              <a:rPr lang="en-US" dirty="0"/>
              <a:t>Or, must merging firm prove “ease” of entry?</a:t>
            </a:r>
          </a:p>
          <a:p>
            <a:pPr lvl="1"/>
            <a:r>
              <a:rPr lang="en-US" i="1" dirty="0"/>
              <a:t>Did Judge Winter properly apply economic analysis of entry (“Entry Paradoxes” to be discussed below)</a:t>
            </a:r>
          </a:p>
        </p:txBody>
      </p:sp>
      <p:sp>
        <p:nvSpPr>
          <p:cNvPr id="41988" name="Slide Number Placeholder 3"/>
          <p:cNvSpPr>
            <a:spLocks noGrp="1"/>
          </p:cNvSpPr>
          <p:nvPr>
            <p:ph type="sldNum" sz="quarter" idx="12"/>
          </p:nvPr>
        </p:nvSpPr>
        <p:spPr>
          <a:noFill/>
        </p:spPr>
        <p:txBody>
          <a:bodyPr/>
          <a:lstStyle/>
          <a:p>
            <a:fld id="{9FF71CC3-D5C1-4CA8-9935-70BD05EBFED9}" type="slidenum">
              <a:rPr lang="en-US" smtClean="0"/>
              <a:pPr/>
              <a:t>8</a:t>
            </a:fld>
            <a:endParaRPr lang="en-US"/>
          </a:p>
        </p:txBody>
      </p:sp>
      <p:pic>
        <p:nvPicPr>
          <p:cNvPr id="2" name="Picture 1">
            <a:extLst>
              <a:ext uri="{FF2B5EF4-FFF2-40B4-BE49-F238E27FC236}">
                <a16:creationId xmlns:a16="http://schemas.microsoft.com/office/drawing/2014/main" id="{383166AF-2F33-4B59-9128-FB7995A1FFAE}"/>
              </a:ext>
            </a:extLst>
          </p:cNvPr>
          <p:cNvPicPr>
            <a:picLocks noChangeAspect="1"/>
          </p:cNvPicPr>
          <p:nvPr/>
        </p:nvPicPr>
        <p:blipFill>
          <a:blip r:embed="rId3"/>
          <a:stretch>
            <a:fillRect/>
          </a:stretch>
        </p:blipFill>
        <p:spPr>
          <a:xfrm>
            <a:off x="8751275" y="1524000"/>
            <a:ext cx="2461849" cy="866206"/>
          </a:xfrm>
          <a:prstGeom prst="rect">
            <a:avLst/>
          </a:prstGeom>
        </p:spPr>
      </p:pic>
      <p:pic>
        <p:nvPicPr>
          <p:cNvPr id="3" name="Picture 2">
            <a:extLst>
              <a:ext uri="{FF2B5EF4-FFF2-40B4-BE49-F238E27FC236}">
                <a16:creationId xmlns:a16="http://schemas.microsoft.com/office/drawing/2014/main" id="{A0A1C4F3-5D57-4E5D-AD7C-4F69913E0759}"/>
              </a:ext>
            </a:extLst>
          </p:cNvPr>
          <p:cNvPicPr>
            <a:picLocks noChangeAspect="1"/>
          </p:cNvPicPr>
          <p:nvPr/>
        </p:nvPicPr>
        <p:blipFill>
          <a:blip r:embed="rId4"/>
          <a:stretch>
            <a:fillRect/>
          </a:stretch>
        </p:blipFill>
        <p:spPr>
          <a:xfrm>
            <a:off x="8701086" y="2978965"/>
            <a:ext cx="2562225" cy="1790700"/>
          </a:xfrm>
          <a:prstGeom prst="rect">
            <a:avLst/>
          </a:prstGeom>
        </p:spPr>
      </p:pic>
      <p:sp>
        <p:nvSpPr>
          <p:cNvPr id="4" name="TextBox 3"/>
          <p:cNvSpPr txBox="1"/>
          <p:nvPr/>
        </p:nvSpPr>
        <p:spPr>
          <a:xfrm>
            <a:off x="8858012" y="4774159"/>
            <a:ext cx="2248372" cy="307777"/>
          </a:xfrm>
          <a:prstGeom prst="rect">
            <a:avLst/>
          </a:prstGeom>
          <a:noFill/>
        </p:spPr>
        <p:txBody>
          <a:bodyPr wrap="none" rtlCol="0">
            <a:spAutoFit/>
          </a:bodyPr>
          <a:lstStyle/>
          <a:p>
            <a:r>
              <a:rPr lang="en-US" sz="1400" dirty="0"/>
              <a:t>Dallas-Ft. Worth Metro Area</a:t>
            </a:r>
          </a:p>
        </p:txBody>
      </p:sp>
    </p:spTree>
    <p:extLst>
      <p:ext uri="{BB962C8B-B14F-4D97-AF65-F5344CB8AC3E}">
        <p14:creationId xmlns:p14="http://schemas.microsoft.com/office/powerpoint/2010/main" val="29339448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887D6-695F-4100-9C06-E1B023931DC1}"/>
              </a:ext>
            </a:extLst>
          </p:cNvPr>
          <p:cNvSpPr>
            <a:spLocks noGrp="1"/>
          </p:cNvSpPr>
          <p:nvPr>
            <p:ph type="title"/>
          </p:nvPr>
        </p:nvSpPr>
        <p:spPr>
          <a:xfrm>
            <a:off x="539750" y="365125"/>
            <a:ext cx="10814050" cy="1325563"/>
          </a:xfrm>
        </p:spPr>
        <p:txBody>
          <a:bodyPr/>
          <a:lstStyle/>
          <a:p>
            <a:r>
              <a:rPr lang="en-US" i="1" dirty="0"/>
              <a:t>Waste Management: </a:t>
            </a:r>
            <a:r>
              <a:rPr lang="en-US" dirty="0"/>
              <a:t>Entry as a Legitimate Rebuttal Factor </a:t>
            </a:r>
            <a:r>
              <a:rPr lang="en-US" sz="2000" i="1" dirty="0">
                <a:solidFill>
                  <a:srgbClr val="00B0F0"/>
                </a:solidFill>
              </a:rPr>
              <a:t>(p. 850)</a:t>
            </a:r>
            <a:endParaRPr lang="en-US" i="1" dirty="0">
              <a:solidFill>
                <a:srgbClr val="00B0F0"/>
              </a:solidFill>
            </a:endParaRPr>
          </a:p>
        </p:txBody>
      </p:sp>
      <p:sp>
        <p:nvSpPr>
          <p:cNvPr id="3" name="Content Placeholder 2">
            <a:extLst>
              <a:ext uri="{FF2B5EF4-FFF2-40B4-BE49-F238E27FC236}">
                <a16:creationId xmlns:a16="http://schemas.microsoft.com/office/drawing/2014/main" id="{89DF5C5A-7D55-40E0-871B-39064ED66A65}"/>
              </a:ext>
            </a:extLst>
          </p:cNvPr>
          <p:cNvSpPr>
            <a:spLocks noGrp="1"/>
          </p:cNvSpPr>
          <p:nvPr>
            <p:ph idx="1"/>
          </p:nvPr>
        </p:nvSpPr>
        <p:spPr>
          <a:xfrm>
            <a:off x="838200" y="1473200"/>
            <a:ext cx="7912100" cy="5248275"/>
          </a:xfrm>
        </p:spPr>
        <p:txBody>
          <a:bodyPr>
            <a:normAutofit fontScale="85000" lnSpcReduction="10000"/>
          </a:bodyPr>
          <a:lstStyle/>
          <a:p>
            <a:r>
              <a:rPr lang="en-US" sz="2400" dirty="0"/>
              <a:t>The </a:t>
            </a:r>
            <a:r>
              <a:rPr lang="en-US" sz="2400" dirty="0">
                <a:solidFill>
                  <a:srgbClr val="C00000"/>
                </a:solidFill>
              </a:rPr>
              <a:t>Supreme Court has never directly held that ease of entry may rebut a showing of </a:t>
            </a:r>
            <a:r>
              <a:rPr lang="en-US" sz="2400" i="1" dirty="0">
                <a:solidFill>
                  <a:srgbClr val="C00000"/>
                </a:solidFill>
              </a:rPr>
              <a:t>prima facie</a:t>
            </a:r>
            <a:r>
              <a:rPr lang="en-US" sz="2400" dirty="0">
                <a:solidFill>
                  <a:srgbClr val="C00000"/>
                </a:solidFill>
              </a:rPr>
              <a:t> illegality under </a:t>
            </a:r>
            <a:r>
              <a:rPr lang="en-US" sz="2400" i="1" dirty="0">
                <a:solidFill>
                  <a:srgbClr val="C00000"/>
                </a:solidFill>
              </a:rPr>
              <a:t>Philadelphia National Bank</a:t>
            </a:r>
            <a:r>
              <a:rPr lang="en-US" sz="2400" dirty="0">
                <a:solidFill>
                  <a:srgbClr val="C00000"/>
                </a:solidFill>
              </a:rPr>
              <a:t>. </a:t>
            </a:r>
            <a:r>
              <a:rPr lang="en-US" sz="2400" dirty="0">
                <a:solidFill>
                  <a:srgbClr val="0070C0"/>
                </a:solidFill>
              </a:rPr>
              <a:t>However, on several occasions it has held that appraisal of the impact of a proposed merger upon competition must take into account potential competition from firms not presently active in the relevant product and geographic markets</a:t>
            </a:r>
            <a:r>
              <a:rPr lang="en-US" sz="2400" dirty="0"/>
              <a:t>. * * *</a:t>
            </a:r>
          </a:p>
          <a:p>
            <a:r>
              <a:rPr lang="en-US" sz="2400" dirty="0">
                <a:solidFill>
                  <a:srgbClr val="C00000"/>
                </a:solidFill>
              </a:rPr>
              <a:t>Moreover, under </a:t>
            </a:r>
            <a:r>
              <a:rPr lang="en-US" sz="2400" i="1" dirty="0">
                <a:solidFill>
                  <a:srgbClr val="C00000"/>
                </a:solidFill>
              </a:rPr>
              <a:t>General Dynamics</a:t>
            </a:r>
            <a:r>
              <a:rPr lang="en-US" sz="2400" dirty="0">
                <a:solidFill>
                  <a:srgbClr val="C00000"/>
                </a:solidFill>
              </a:rPr>
              <a:t>, a substantial existing market share is insufficient to void a merger where that share is misleading as to actual future competitive effect. </a:t>
            </a:r>
            <a:r>
              <a:rPr lang="en-US" sz="2400" dirty="0"/>
              <a:t>* * * </a:t>
            </a:r>
            <a:r>
              <a:rPr lang="en-US" sz="2400" dirty="0">
                <a:solidFill>
                  <a:srgbClr val="0070C0"/>
                </a:solidFill>
              </a:rPr>
              <a:t>In the present case, a market definition artificially restricted to existing firms competing at one moment may yield market share statistics that are not an accurate proxy for market power when substantial potential competition able to respond quickly to price increases exists.</a:t>
            </a:r>
          </a:p>
          <a:p>
            <a:r>
              <a:rPr lang="en-US" sz="2400" dirty="0">
                <a:solidFill>
                  <a:srgbClr val="C00000"/>
                </a:solidFill>
              </a:rPr>
              <a:t>Finally, the Merger Guidelines issued by the government itself not only recognize the economic principle that ease of entry is relevant to appraising the impact upon competition of a merger but also state that it may override all other factors</a:t>
            </a:r>
            <a:r>
              <a:rPr lang="en-US" sz="2400" dirty="0"/>
              <a:t>. * * * </a:t>
            </a:r>
            <a:r>
              <a:rPr lang="en-US" sz="2400" dirty="0">
                <a:solidFill>
                  <a:srgbClr val="0070C0"/>
                </a:solidFill>
              </a:rPr>
              <a:t>We conclude, therefore, that entry by potential competitors may be considered in appraising whether a merger will “substantially lessen competition.”</a:t>
            </a:r>
          </a:p>
        </p:txBody>
      </p:sp>
      <p:sp>
        <p:nvSpPr>
          <p:cNvPr id="4" name="Slide Number Placeholder 3">
            <a:extLst>
              <a:ext uri="{FF2B5EF4-FFF2-40B4-BE49-F238E27FC236}">
                <a16:creationId xmlns:a16="http://schemas.microsoft.com/office/drawing/2014/main" id="{2821D9F7-3FFA-4750-8989-062CE2503D98}"/>
              </a:ext>
            </a:extLst>
          </p:cNvPr>
          <p:cNvSpPr>
            <a:spLocks noGrp="1"/>
          </p:cNvSpPr>
          <p:nvPr>
            <p:ph type="sldNum" sz="quarter" idx="12"/>
          </p:nvPr>
        </p:nvSpPr>
        <p:spPr/>
        <p:txBody>
          <a:bodyPr/>
          <a:lstStyle/>
          <a:p>
            <a:fld id="{A3FA0A93-60EE-4E9D-852F-604094E61050}" type="slidenum">
              <a:rPr lang="en-US" smtClean="0"/>
              <a:t>9</a:t>
            </a:fld>
            <a:endParaRPr lang="en-US"/>
          </a:p>
        </p:txBody>
      </p:sp>
      <p:sp>
        <p:nvSpPr>
          <p:cNvPr id="5" name="TextBox 4">
            <a:extLst>
              <a:ext uri="{FF2B5EF4-FFF2-40B4-BE49-F238E27FC236}">
                <a16:creationId xmlns:a16="http://schemas.microsoft.com/office/drawing/2014/main" id="{505623ED-2D32-4A95-AC1E-086330994ED3}"/>
              </a:ext>
            </a:extLst>
          </p:cNvPr>
          <p:cNvSpPr txBox="1"/>
          <p:nvPr/>
        </p:nvSpPr>
        <p:spPr>
          <a:xfrm>
            <a:off x="9347200" y="4965700"/>
            <a:ext cx="2489200" cy="1015663"/>
          </a:xfrm>
          <a:prstGeom prst="rect">
            <a:avLst/>
          </a:prstGeom>
          <a:noFill/>
          <a:ln w="57150">
            <a:solidFill>
              <a:srgbClr val="0070C0"/>
            </a:solidFill>
          </a:ln>
        </p:spPr>
        <p:txBody>
          <a:bodyPr wrap="square" rtlCol="0">
            <a:spAutoFit/>
          </a:bodyPr>
          <a:lstStyle/>
          <a:p>
            <a:pPr algn="ctr"/>
            <a:r>
              <a:rPr lang="en-US" sz="2000" b="1" dirty="0">
                <a:solidFill>
                  <a:srgbClr val="0070C0"/>
                </a:solidFill>
              </a:rPr>
              <a:t>Using HMGs </a:t>
            </a:r>
            <a:br>
              <a:rPr lang="en-US" sz="2000" b="1" dirty="0">
                <a:solidFill>
                  <a:srgbClr val="0070C0"/>
                </a:solidFill>
              </a:rPr>
            </a:br>
            <a:r>
              <a:rPr lang="en-US" sz="2000" b="1" dirty="0">
                <a:solidFill>
                  <a:srgbClr val="0070C0"/>
                </a:solidFill>
              </a:rPr>
              <a:t>to rebut DOJ’s litigation position</a:t>
            </a:r>
          </a:p>
        </p:txBody>
      </p:sp>
      <p:cxnSp>
        <p:nvCxnSpPr>
          <p:cNvPr id="6" name="Straight Arrow Connector 5">
            <a:extLst>
              <a:ext uri="{FF2B5EF4-FFF2-40B4-BE49-F238E27FC236}">
                <a16:creationId xmlns:a16="http://schemas.microsoft.com/office/drawing/2014/main" id="{7EEC0D97-FC61-4672-A360-9389ADA80269}"/>
              </a:ext>
            </a:extLst>
          </p:cNvPr>
          <p:cNvCxnSpPr>
            <a:cxnSpLocks/>
          </p:cNvCxnSpPr>
          <p:nvPr/>
        </p:nvCxnSpPr>
        <p:spPr>
          <a:xfrm flipH="1" flipV="1">
            <a:off x="8470902" y="5156200"/>
            <a:ext cx="692148" cy="22860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AD19D8DA-5672-4098-BAC1-85900FF342BB}"/>
              </a:ext>
            </a:extLst>
          </p:cNvPr>
          <p:cNvSpPr txBox="1"/>
          <p:nvPr/>
        </p:nvSpPr>
        <p:spPr>
          <a:xfrm>
            <a:off x="9347200" y="2105561"/>
            <a:ext cx="2489200" cy="1323439"/>
          </a:xfrm>
          <a:prstGeom prst="rect">
            <a:avLst/>
          </a:prstGeom>
          <a:noFill/>
          <a:ln w="57150">
            <a:solidFill>
              <a:srgbClr val="0070C0"/>
            </a:solidFill>
          </a:ln>
        </p:spPr>
        <p:txBody>
          <a:bodyPr wrap="square" rtlCol="0">
            <a:spAutoFit/>
          </a:bodyPr>
          <a:lstStyle/>
          <a:p>
            <a:pPr algn="ctr"/>
            <a:r>
              <a:rPr lang="en-US" sz="2000" b="1" dirty="0" err="1">
                <a:solidFill>
                  <a:srgbClr val="0070C0"/>
                </a:solidFill>
              </a:rPr>
              <a:t>Gen’l</a:t>
            </a:r>
            <a:r>
              <a:rPr lang="en-US" sz="2000" b="1" dirty="0">
                <a:solidFill>
                  <a:srgbClr val="0070C0"/>
                </a:solidFill>
              </a:rPr>
              <a:t> Dynamics actually said much less, but nicely stretched here….</a:t>
            </a:r>
          </a:p>
        </p:txBody>
      </p:sp>
      <p:cxnSp>
        <p:nvCxnSpPr>
          <p:cNvPr id="13" name="Straight Arrow Connector 12">
            <a:extLst>
              <a:ext uri="{FF2B5EF4-FFF2-40B4-BE49-F238E27FC236}">
                <a16:creationId xmlns:a16="http://schemas.microsoft.com/office/drawing/2014/main" id="{10809ACE-C527-4768-8264-892D46951242}"/>
              </a:ext>
            </a:extLst>
          </p:cNvPr>
          <p:cNvCxnSpPr>
            <a:cxnSpLocks/>
            <a:stCxn id="12" idx="1"/>
          </p:cNvCxnSpPr>
          <p:nvPr/>
        </p:nvCxnSpPr>
        <p:spPr>
          <a:xfrm flipH="1">
            <a:off x="8610600" y="2767281"/>
            <a:ext cx="736600" cy="451837"/>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21509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17101</TotalTime>
  <Words>10139</Words>
  <Application>Microsoft Office PowerPoint</Application>
  <PresentationFormat>Widescreen</PresentationFormat>
  <Paragraphs>1147</Paragraphs>
  <Slides>71</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71</vt:i4>
      </vt:variant>
    </vt:vector>
  </HeadingPairs>
  <TitlesOfParts>
    <vt:vector size="76" baseType="lpstr">
      <vt:lpstr>Arial</vt:lpstr>
      <vt:lpstr>Calibri</vt:lpstr>
      <vt:lpstr>Century Schoolbook</vt:lpstr>
      <vt:lpstr>Times New Roman</vt:lpstr>
      <vt:lpstr>Office Theme</vt:lpstr>
      <vt:lpstr>    Topic 14   Issue #1: Supply Side Analysis: Repositioning &amp; Entry (HMGs § 9)   Issue #2: Potential Entry Mergers     Professor Steven Salop Antitrust Econ &amp; Law Fall 2021 </vt:lpstr>
      <vt:lpstr>Two Distinct Issues to Consider Today</vt:lpstr>
      <vt:lpstr>Issue #1:  Supply Side Constraints: Entry and Repositioning (HMGs § 9) </vt:lpstr>
      <vt:lpstr>Defendant Strategies for Responding to Anticompetitive Presumption</vt:lpstr>
      <vt:lpstr>Various Types of Supply Side Responses</vt:lpstr>
      <vt:lpstr>HMGs Distinguish Two Main Types of Entry: Intro &amp; Summary</vt:lpstr>
      <vt:lpstr>Waste Management (2d Cir. 1984)</vt:lpstr>
      <vt:lpstr>Waste Management (2d Cir. 1984) (p. 848)  </vt:lpstr>
      <vt:lpstr>Waste Management: Entry as a Legitimate Rebuttal Factor (p. 850)</vt:lpstr>
      <vt:lpstr>Judge Winter’s Factual Analysis:  Easy Entry Would Prevent Price Increases (pp. 850-51)</vt:lpstr>
      <vt:lpstr>Judge Winter Appreciates Sunk Costs:  Trying to Gain Customers Before Sinking Costs (p.851)</vt:lpstr>
      <vt:lpstr>But Judge Winter Also Made Some “Iffy” Argument</vt:lpstr>
      <vt:lpstr>Quick Summary Answers to Judge Winter’s “Iffy” Arguments</vt:lpstr>
      <vt:lpstr>Impact of Waste Management on Merger Enforcement</vt:lpstr>
      <vt:lpstr>Basic Economic Concepts Underlying the HMGs Entry Analysis (p.854)</vt:lpstr>
      <vt:lpstr>Introduction: Minimum Viable Scale</vt:lpstr>
      <vt:lpstr>Calculating Average Total Cost: An Illustrative Example</vt:lpstr>
      <vt:lpstr>Translating Average Total Cost into Minimum Viable Scale (MVS)</vt:lpstr>
      <vt:lpstr>Calculating Minimum Viable Scale (MVS)</vt:lpstr>
      <vt:lpstr>MVS Depends on the Market Price: Lower Price  Higher MVS</vt:lpstr>
      <vt:lpstr>“Paradoxes of Entry” and  Impact on Entry Analysis</vt:lpstr>
      <vt:lpstr>2 Paradoxes of Entry in Oligopoly or Monopoly Markets</vt:lpstr>
      <vt:lpstr>Paradox #1: Easy Entry Implies No Entry</vt:lpstr>
      <vt:lpstr>Paradox #2: Intense Competition is a Barrier to Entry</vt:lpstr>
      <vt:lpstr>Post-Entry Competition as a Barrier to Entry: “Death Spiral” Price War</vt:lpstr>
      <vt:lpstr>Summary: When Fear of Post-Entry Competition Actually Deters Entry?  </vt:lpstr>
      <vt:lpstr>HMGs Approach (pp. 854-58)</vt:lpstr>
      <vt:lpstr>HMGs Distinguish Two Main Types of Supply-Side Constraints:                                   (With One Variant)</vt:lpstr>
      <vt:lpstr>New (Committed) Entry</vt:lpstr>
      <vt:lpstr>HMGs Distinguish Two Main Types of Supply-Side Constraints:                                   (With One Variant)</vt:lpstr>
      <vt:lpstr>New (Committed) Entry: Basic Analysis</vt:lpstr>
      <vt:lpstr>Post-Entry Competition as a Barrier to Entry: “Death Spiral” Price War</vt:lpstr>
      <vt:lpstr>Calculating Minimum Viable Scale (MVS)</vt:lpstr>
      <vt:lpstr>Minimum Viable Scale (MVS) versus Minimum Efficient Scale (MES)</vt:lpstr>
      <vt:lpstr>If Substantial Economies of Scale, Average Costs Fall Even For Very High Outputs</vt:lpstr>
      <vt:lpstr>2010 HMGs Specific Standards and Prongs (HMGs § 9)</vt:lpstr>
      <vt:lpstr>2010 HMGs Entry Standards (§ 9) </vt:lpstr>
      <vt:lpstr>  Ease of Entry: “Timeliness” Prong (§ 9.1) </vt:lpstr>
      <vt:lpstr>Ease of Entry: “Likelihood” Prong (§ 9.2)</vt:lpstr>
      <vt:lpstr>Post-Entry Competition as a Barrier to Entry: “Death Spiral” Price War</vt:lpstr>
      <vt:lpstr>Revisiting Waste Management: Why Long-Term Contracts with Staggered Termination Dates Lead to Entry Barriers</vt:lpstr>
      <vt:lpstr>Entrant Cost Disadvantages and Likelihood of Entry:  Suppose the entrant has no fixed sunk costs, only variable costs CE.   Then it does not fear a post-entry price war.  It will enter (at least temporarily), if the merged firm (or a monopolist) sets a  price P above the entrant’s variable costs CE.</vt:lpstr>
      <vt:lpstr>Severe Entrant Variable Cost Disadvantage Creates Prohibitive Barriers to Entry – Applies to Even Rapid Entrant</vt:lpstr>
      <vt:lpstr>Moderate Entrant Variable Cost Disadvantage Constrains the Potential Price Increase: “Limit Pricing” </vt:lpstr>
      <vt:lpstr>Using “Limit Pricing” to Revisit Waste Management Analysis of  Legitimate “Track Record” (“Goodwill”) Impact </vt:lpstr>
      <vt:lpstr>Ease of Entry: “Sufficiency” Prong (§ 9.3)</vt:lpstr>
      <vt:lpstr>Summary of Possible Relevant Evidence re Entry</vt:lpstr>
      <vt:lpstr>Rapid Entrants  </vt:lpstr>
      <vt:lpstr>HMGs Distinguish Two Main Types of Supply-Side Constraints:                                   (With One Variant)</vt:lpstr>
      <vt:lpstr>Rapid (Uncommitted) Entry: Basic Analysis</vt:lpstr>
      <vt:lpstr>Treatment of Rapid Entrants in the HMGs</vt:lpstr>
      <vt:lpstr>Rapid Entrants as Market “Participants:”  Ace #4 Pencil Example </vt:lpstr>
      <vt:lpstr>Repositioning and Brand Extensions</vt:lpstr>
      <vt:lpstr>Aggressive Responses, Repositioning and Brand Extension</vt:lpstr>
      <vt:lpstr>Analysis of “Repositioning” as Rapid Entry</vt:lpstr>
      <vt:lpstr>An Extreme Theory of Repositioning </vt:lpstr>
      <vt:lpstr>Entry Analysis in U.S. v. Bazaarvoice (N.D. Cal. 2014) </vt:lpstr>
      <vt:lpstr>Bazaarvoice/PowerReviews Proposed Merger</vt:lpstr>
      <vt:lpstr>Bazaarvoice Opinion on Expansion by Fringe Suppliers</vt:lpstr>
      <vt:lpstr>Bazaarvoice Opinion on Possible Amazon Entry</vt:lpstr>
      <vt:lpstr>Bazaarvoice Opinion on Facebook &amp; Google</vt:lpstr>
      <vt:lpstr>Issue #2: Potential Competition Mergers </vt:lpstr>
      <vt:lpstr>Introduction</vt:lpstr>
      <vt:lpstr>Example: Google Acquisition of YouTube (2006)</vt:lpstr>
      <vt:lpstr>Example: Facebook Acquisition of Instagram (2012)</vt:lpstr>
      <vt:lpstr>Facebook/Instagram: Some Mark Zuckerberg Emails </vt:lpstr>
      <vt:lpstr>Potential Competition Mergers: Potential Entrants; Future Markets and Innovation (HMG § 6.4)  </vt:lpstr>
      <vt:lpstr>Legal and Competitive Effects Analysis</vt:lpstr>
      <vt:lpstr>Recent Case: FTC v Steris (N. Dist. Ohio, 2015)</vt:lpstr>
      <vt:lpstr>Excessive Standard of Proof in Potential Entry Merger Cases (1) </vt:lpstr>
      <vt:lpstr>Excessive Standard of Proof in Potential Entry Merger Cases (2)</vt:lpstr>
    </vt:vector>
  </TitlesOfParts>
  <Company>HU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Merger Slides</dc:title>
  <dc:creator>ssalop@gmail.com</dc:creator>
  <cp:lastModifiedBy>Steve Salop</cp:lastModifiedBy>
  <cp:revision>663</cp:revision>
  <cp:lastPrinted>2021-10-19T13:40:07Z</cp:lastPrinted>
  <dcterms:created xsi:type="dcterms:W3CDTF">2018-03-27T13:21:55Z</dcterms:created>
  <dcterms:modified xsi:type="dcterms:W3CDTF">2023-04-30T19:31:08Z</dcterms:modified>
</cp:coreProperties>
</file>